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333" r:id="rId2"/>
    <p:sldId id="391" r:id="rId3"/>
    <p:sldId id="341" r:id="rId4"/>
    <p:sldId id="410" r:id="rId5"/>
    <p:sldId id="405" r:id="rId6"/>
    <p:sldId id="388" r:id="rId7"/>
    <p:sldId id="389" r:id="rId8"/>
    <p:sldId id="399" r:id="rId9"/>
    <p:sldId id="396" r:id="rId10"/>
    <p:sldId id="395" r:id="rId11"/>
    <p:sldId id="400" r:id="rId12"/>
    <p:sldId id="386" r:id="rId13"/>
    <p:sldId id="376" r:id="rId14"/>
    <p:sldId id="409" r:id="rId15"/>
    <p:sldId id="387" r:id="rId16"/>
    <p:sldId id="392" r:id="rId17"/>
    <p:sldId id="390" r:id="rId18"/>
    <p:sldId id="393" r:id="rId19"/>
    <p:sldId id="397" r:id="rId20"/>
    <p:sldId id="377" r:id="rId21"/>
    <p:sldId id="378" r:id="rId22"/>
    <p:sldId id="394" r:id="rId23"/>
    <p:sldId id="401" r:id="rId24"/>
    <p:sldId id="414" r:id="rId25"/>
    <p:sldId id="411" r:id="rId26"/>
    <p:sldId id="413" r:id="rId27"/>
    <p:sldId id="412" r:id="rId28"/>
    <p:sldId id="403" r:id="rId29"/>
    <p:sldId id="404" r:id="rId30"/>
    <p:sldId id="408" r:id="rId31"/>
    <p:sldId id="406" r:id="rId32"/>
    <p:sldId id="407" r:id="rId33"/>
    <p:sldId id="375" r:id="rId34"/>
  </p:sldIdLst>
  <p:sldSz cx="9144000" cy="6858000" type="screen4x3"/>
  <p:notesSz cx="6797675" cy="9928225"/>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5284"/>
    <a:srgbClr val="BDE6E8"/>
    <a:srgbClr val="2A6C9C"/>
    <a:srgbClr val="DDDCDC"/>
    <a:srgbClr val="4C4D4F"/>
    <a:srgbClr val="CCCCCC"/>
    <a:srgbClr val="E6E7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10" d="100"/>
          <a:sy n="110" d="100"/>
        </p:scale>
        <p:origin x="160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79" d="100"/>
          <a:sy n="79" d="100"/>
        </p:scale>
        <p:origin x="3954"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146D46-C4B2-43FB-B287-D8925EE52B4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GB"/>
        </a:p>
      </dgm:t>
    </dgm:pt>
    <dgm:pt modelId="{BA38D2C3-9BDC-4F71-BBBB-42364E9131C8}">
      <dgm:prSet phldrT="[Text]"/>
      <dgm:spPr/>
      <dgm:t>
        <a:bodyPr/>
        <a:lstStyle/>
        <a:p>
          <a:r>
            <a:rPr lang="en-US" dirty="0"/>
            <a:t>Board Risk Committee</a:t>
          </a:r>
          <a:endParaRPr lang="en-GB" dirty="0"/>
        </a:p>
      </dgm:t>
    </dgm:pt>
    <dgm:pt modelId="{6F09DCEC-1CF3-4725-9311-3B43761DAE9F}" type="parTrans" cxnId="{3F25C82E-EA12-4689-AD1C-49AAEC338E1F}">
      <dgm:prSet/>
      <dgm:spPr/>
      <dgm:t>
        <a:bodyPr/>
        <a:lstStyle/>
        <a:p>
          <a:endParaRPr lang="en-GB"/>
        </a:p>
      </dgm:t>
    </dgm:pt>
    <dgm:pt modelId="{5FCA58C3-14FB-4ECE-86BB-DD884F9692AF}" type="sibTrans" cxnId="{3F25C82E-EA12-4689-AD1C-49AAEC338E1F}">
      <dgm:prSet/>
      <dgm:spPr/>
      <dgm:t>
        <a:bodyPr/>
        <a:lstStyle/>
        <a:p>
          <a:endParaRPr lang="en-GB"/>
        </a:p>
      </dgm:t>
    </dgm:pt>
    <dgm:pt modelId="{BDD6C817-7235-46E3-A27F-68842F19273D}">
      <dgm:prSet phldrT="[Text]"/>
      <dgm:spPr/>
      <dgm:t>
        <a:bodyPr/>
        <a:lstStyle/>
        <a:p>
          <a:r>
            <a:rPr lang="en-US" dirty="0"/>
            <a:t>Divisional register</a:t>
          </a:r>
          <a:endParaRPr lang="en-GB" dirty="0"/>
        </a:p>
      </dgm:t>
    </dgm:pt>
    <dgm:pt modelId="{F59EA330-9A73-4F9C-9BC5-498A03F5DA9F}" type="parTrans" cxnId="{0768F840-4943-4DCB-82AF-033FF67D043D}">
      <dgm:prSet/>
      <dgm:spPr/>
      <dgm:t>
        <a:bodyPr/>
        <a:lstStyle/>
        <a:p>
          <a:endParaRPr lang="en-GB"/>
        </a:p>
      </dgm:t>
    </dgm:pt>
    <dgm:pt modelId="{BBF19DE5-73C3-4716-8BF7-E9C582C1EC74}" type="sibTrans" cxnId="{0768F840-4943-4DCB-82AF-033FF67D043D}">
      <dgm:prSet/>
      <dgm:spPr/>
      <dgm:t>
        <a:bodyPr/>
        <a:lstStyle/>
        <a:p>
          <a:endParaRPr lang="en-GB"/>
        </a:p>
      </dgm:t>
    </dgm:pt>
    <dgm:pt modelId="{F719711D-1673-4249-84B1-DB7426E846ED}">
      <dgm:prSet phldrT="[Text]"/>
      <dgm:spPr/>
      <dgm:t>
        <a:bodyPr/>
        <a:lstStyle/>
        <a:p>
          <a:r>
            <a:rPr lang="en-US" dirty="0"/>
            <a:t>Divisional register</a:t>
          </a:r>
          <a:endParaRPr lang="en-GB" dirty="0"/>
        </a:p>
      </dgm:t>
    </dgm:pt>
    <dgm:pt modelId="{240A94B1-C2D8-4E42-A790-507A00DC9A16}" type="parTrans" cxnId="{17FEA71E-3FE2-4498-9657-7D46E50B2A29}">
      <dgm:prSet/>
      <dgm:spPr/>
      <dgm:t>
        <a:bodyPr/>
        <a:lstStyle/>
        <a:p>
          <a:endParaRPr lang="en-GB"/>
        </a:p>
      </dgm:t>
    </dgm:pt>
    <dgm:pt modelId="{7F153084-C204-4F0B-B78D-24F4A6B0ADC0}" type="sibTrans" cxnId="{17FEA71E-3FE2-4498-9657-7D46E50B2A29}">
      <dgm:prSet/>
      <dgm:spPr/>
      <dgm:t>
        <a:bodyPr/>
        <a:lstStyle/>
        <a:p>
          <a:endParaRPr lang="en-GB"/>
        </a:p>
      </dgm:t>
    </dgm:pt>
    <dgm:pt modelId="{877E20BD-941D-4631-B756-CBD8C3C383E7}">
      <dgm:prSet phldrT="[Text]"/>
      <dgm:spPr/>
      <dgm:t>
        <a:bodyPr/>
        <a:lstStyle/>
        <a:p>
          <a:r>
            <a:rPr lang="en-US" dirty="0"/>
            <a:t>Divisional register</a:t>
          </a:r>
          <a:endParaRPr lang="en-GB" dirty="0"/>
        </a:p>
      </dgm:t>
    </dgm:pt>
    <dgm:pt modelId="{764B5D00-EC4C-4231-8EEC-2B3F046F2CA2}" type="parTrans" cxnId="{35E79A42-2833-48AE-B0D2-789B39700C7B}">
      <dgm:prSet/>
      <dgm:spPr/>
      <dgm:t>
        <a:bodyPr/>
        <a:lstStyle/>
        <a:p>
          <a:endParaRPr lang="en-GB"/>
        </a:p>
      </dgm:t>
    </dgm:pt>
    <dgm:pt modelId="{1FC50FAF-B803-43EA-B22C-DEC55BDB5324}" type="sibTrans" cxnId="{35E79A42-2833-48AE-B0D2-789B39700C7B}">
      <dgm:prSet/>
      <dgm:spPr/>
      <dgm:t>
        <a:bodyPr/>
        <a:lstStyle/>
        <a:p>
          <a:endParaRPr lang="en-GB"/>
        </a:p>
      </dgm:t>
    </dgm:pt>
    <dgm:pt modelId="{D694FD86-8F2A-4518-9849-94DB08787517}">
      <dgm:prSet/>
      <dgm:spPr/>
      <dgm:t>
        <a:bodyPr/>
        <a:lstStyle/>
        <a:p>
          <a:r>
            <a:rPr lang="en-US" dirty="0"/>
            <a:t>Operational register</a:t>
          </a:r>
          <a:endParaRPr lang="en-GB" dirty="0"/>
        </a:p>
      </dgm:t>
    </dgm:pt>
    <dgm:pt modelId="{FB9AAD0B-220F-4EE6-B045-A68BB6F9E387}" type="parTrans" cxnId="{955DCEC6-1D64-499E-9631-0BA24B6F07CF}">
      <dgm:prSet/>
      <dgm:spPr/>
      <dgm:t>
        <a:bodyPr/>
        <a:lstStyle/>
        <a:p>
          <a:endParaRPr lang="en-GB"/>
        </a:p>
      </dgm:t>
    </dgm:pt>
    <dgm:pt modelId="{62FBF903-CF7D-4C21-AB37-DABBA2002879}" type="sibTrans" cxnId="{955DCEC6-1D64-499E-9631-0BA24B6F07CF}">
      <dgm:prSet/>
      <dgm:spPr/>
      <dgm:t>
        <a:bodyPr/>
        <a:lstStyle/>
        <a:p>
          <a:endParaRPr lang="en-GB"/>
        </a:p>
      </dgm:t>
    </dgm:pt>
    <dgm:pt modelId="{04F26F5C-5DE7-42D2-B1FA-2EBCF13FD316}">
      <dgm:prSet/>
      <dgm:spPr/>
      <dgm:t>
        <a:bodyPr/>
        <a:lstStyle/>
        <a:p>
          <a:r>
            <a:rPr lang="en-US" dirty="0"/>
            <a:t>Operational register</a:t>
          </a:r>
          <a:endParaRPr lang="en-GB" dirty="0"/>
        </a:p>
      </dgm:t>
    </dgm:pt>
    <dgm:pt modelId="{009B4F0E-027A-4EAF-98C0-1D4732BC25DC}" type="parTrans" cxnId="{58F63945-4489-434C-B67B-A6148F79F222}">
      <dgm:prSet/>
      <dgm:spPr/>
      <dgm:t>
        <a:bodyPr/>
        <a:lstStyle/>
        <a:p>
          <a:endParaRPr lang="en-GB"/>
        </a:p>
      </dgm:t>
    </dgm:pt>
    <dgm:pt modelId="{C11665A5-E74C-40FA-B842-36A239FB1954}" type="sibTrans" cxnId="{58F63945-4489-434C-B67B-A6148F79F222}">
      <dgm:prSet/>
      <dgm:spPr/>
      <dgm:t>
        <a:bodyPr/>
        <a:lstStyle/>
        <a:p>
          <a:endParaRPr lang="en-GB"/>
        </a:p>
      </dgm:t>
    </dgm:pt>
    <dgm:pt modelId="{731BC586-FD56-4BB8-B9C7-646DA1138D63}">
      <dgm:prSet/>
      <dgm:spPr/>
      <dgm:t>
        <a:bodyPr/>
        <a:lstStyle/>
        <a:p>
          <a:r>
            <a:rPr lang="en-US" dirty="0"/>
            <a:t>Operational register</a:t>
          </a:r>
          <a:endParaRPr lang="en-GB" dirty="0"/>
        </a:p>
      </dgm:t>
    </dgm:pt>
    <dgm:pt modelId="{589795C3-3FF0-418C-903F-AA3E15A1B6BA}" type="parTrans" cxnId="{51ECEE91-B05D-4C48-9A3F-325A25885075}">
      <dgm:prSet/>
      <dgm:spPr/>
      <dgm:t>
        <a:bodyPr/>
        <a:lstStyle/>
        <a:p>
          <a:endParaRPr lang="en-GB"/>
        </a:p>
      </dgm:t>
    </dgm:pt>
    <dgm:pt modelId="{C4C30A2B-D484-4B8F-AE01-662177AE5AE9}" type="sibTrans" cxnId="{51ECEE91-B05D-4C48-9A3F-325A25885075}">
      <dgm:prSet/>
      <dgm:spPr/>
      <dgm:t>
        <a:bodyPr/>
        <a:lstStyle/>
        <a:p>
          <a:endParaRPr lang="en-GB"/>
        </a:p>
      </dgm:t>
    </dgm:pt>
    <dgm:pt modelId="{C21FC827-621A-46A3-A6F2-01B7EDF321E4}" type="asst">
      <dgm:prSet/>
      <dgm:spPr/>
      <dgm:t>
        <a:bodyPr/>
        <a:lstStyle/>
        <a:p>
          <a:r>
            <a:rPr lang="en-US" dirty="0"/>
            <a:t>Functional registers</a:t>
          </a:r>
          <a:endParaRPr lang="en-GB" dirty="0"/>
        </a:p>
      </dgm:t>
    </dgm:pt>
    <dgm:pt modelId="{66F34889-57B4-43C8-9659-3B0E78A062D1}" type="parTrans" cxnId="{2F6BCF49-A7AF-4793-86C2-89E2D904A860}">
      <dgm:prSet/>
      <dgm:spPr/>
      <dgm:t>
        <a:bodyPr/>
        <a:lstStyle/>
        <a:p>
          <a:endParaRPr lang="en-GB"/>
        </a:p>
      </dgm:t>
    </dgm:pt>
    <dgm:pt modelId="{5D9FCDAC-CADF-49B5-A477-578195FF353D}" type="sibTrans" cxnId="{2F6BCF49-A7AF-4793-86C2-89E2D904A860}">
      <dgm:prSet/>
      <dgm:spPr/>
      <dgm:t>
        <a:bodyPr/>
        <a:lstStyle/>
        <a:p>
          <a:endParaRPr lang="en-GB"/>
        </a:p>
      </dgm:t>
    </dgm:pt>
    <dgm:pt modelId="{D85C544B-5097-4C9C-A53C-AD37B13B9BF5}" type="pres">
      <dgm:prSet presAssocID="{8A146D46-C4B2-43FB-B287-D8925EE52B4F}" presName="hierChild1" presStyleCnt="0">
        <dgm:presLayoutVars>
          <dgm:orgChart val="1"/>
          <dgm:chPref val="1"/>
          <dgm:dir/>
          <dgm:animOne val="branch"/>
          <dgm:animLvl val="lvl"/>
          <dgm:resizeHandles/>
        </dgm:presLayoutVars>
      </dgm:prSet>
      <dgm:spPr/>
    </dgm:pt>
    <dgm:pt modelId="{1246116F-FE54-4007-A012-A9935F7298C7}" type="pres">
      <dgm:prSet presAssocID="{BA38D2C3-9BDC-4F71-BBBB-42364E9131C8}" presName="hierRoot1" presStyleCnt="0">
        <dgm:presLayoutVars>
          <dgm:hierBranch val="init"/>
        </dgm:presLayoutVars>
      </dgm:prSet>
      <dgm:spPr/>
    </dgm:pt>
    <dgm:pt modelId="{BE63F032-9CE8-4077-A058-1DF6B879F510}" type="pres">
      <dgm:prSet presAssocID="{BA38D2C3-9BDC-4F71-BBBB-42364E9131C8}" presName="rootComposite1" presStyleCnt="0"/>
      <dgm:spPr/>
    </dgm:pt>
    <dgm:pt modelId="{6399068E-3488-4CAD-8B38-5633CDF1ED2E}" type="pres">
      <dgm:prSet presAssocID="{BA38D2C3-9BDC-4F71-BBBB-42364E9131C8}" presName="rootText1" presStyleLbl="node0" presStyleIdx="0" presStyleCnt="1">
        <dgm:presLayoutVars>
          <dgm:chPref val="3"/>
        </dgm:presLayoutVars>
      </dgm:prSet>
      <dgm:spPr/>
    </dgm:pt>
    <dgm:pt modelId="{DA8C7553-F441-48F9-B0E9-C9EAB4C65E9E}" type="pres">
      <dgm:prSet presAssocID="{BA38D2C3-9BDC-4F71-BBBB-42364E9131C8}" presName="rootConnector1" presStyleLbl="node1" presStyleIdx="0" presStyleCnt="0"/>
      <dgm:spPr/>
    </dgm:pt>
    <dgm:pt modelId="{619888CA-5EA1-4777-BAE5-8BDA3F064DEF}" type="pres">
      <dgm:prSet presAssocID="{BA38D2C3-9BDC-4F71-BBBB-42364E9131C8}" presName="hierChild2" presStyleCnt="0"/>
      <dgm:spPr/>
    </dgm:pt>
    <dgm:pt modelId="{52FB1B9D-C605-4296-A4C5-A0F9A385CDC2}" type="pres">
      <dgm:prSet presAssocID="{F59EA330-9A73-4F9C-9BC5-498A03F5DA9F}" presName="Name37" presStyleLbl="parChTrans1D2" presStyleIdx="0" presStyleCnt="3"/>
      <dgm:spPr/>
    </dgm:pt>
    <dgm:pt modelId="{DFDE9A88-A927-4B21-93FC-67A6EED21521}" type="pres">
      <dgm:prSet presAssocID="{BDD6C817-7235-46E3-A27F-68842F19273D}" presName="hierRoot2" presStyleCnt="0">
        <dgm:presLayoutVars>
          <dgm:hierBranch/>
        </dgm:presLayoutVars>
      </dgm:prSet>
      <dgm:spPr/>
    </dgm:pt>
    <dgm:pt modelId="{ECEE0AED-0EB0-4CE5-80D8-88762BA57646}" type="pres">
      <dgm:prSet presAssocID="{BDD6C817-7235-46E3-A27F-68842F19273D}" presName="rootComposite" presStyleCnt="0"/>
      <dgm:spPr/>
    </dgm:pt>
    <dgm:pt modelId="{F5036E2F-E4AF-4185-863E-1684582E13FE}" type="pres">
      <dgm:prSet presAssocID="{BDD6C817-7235-46E3-A27F-68842F19273D}" presName="rootText" presStyleLbl="node2" presStyleIdx="0" presStyleCnt="3">
        <dgm:presLayoutVars>
          <dgm:chPref val="3"/>
        </dgm:presLayoutVars>
      </dgm:prSet>
      <dgm:spPr/>
    </dgm:pt>
    <dgm:pt modelId="{C9E886B1-BCB2-4DA9-A93D-C925403941DE}" type="pres">
      <dgm:prSet presAssocID="{BDD6C817-7235-46E3-A27F-68842F19273D}" presName="rootConnector" presStyleLbl="node2" presStyleIdx="0" presStyleCnt="3"/>
      <dgm:spPr/>
    </dgm:pt>
    <dgm:pt modelId="{F45AAE3B-F105-49B0-960C-B241F261478A}" type="pres">
      <dgm:prSet presAssocID="{BDD6C817-7235-46E3-A27F-68842F19273D}" presName="hierChild4" presStyleCnt="0"/>
      <dgm:spPr/>
    </dgm:pt>
    <dgm:pt modelId="{8A097A41-C5AC-4262-8B67-61FC720174B0}" type="pres">
      <dgm:prSet presAssocID="{FB9AAD0B-220F-4EE6-B045-A68BB6F9E387}" presName="Name35" presStyleLbl="parChTrans1D3" presStyleIdx="0" presStyleCnt="4"/>
      <dgm:spPr/>
    </dgm:pt>
    <dgm:pt modelId="{2C81707B-E5DC-412D-A8D7-68FB880EA722}" type="pres">
      <dgm:prSet presAssocID="{D694FD86-8F2A-4518-9849-94DB08787517}" presName="hierRoot2" presStyleCnt="0">
        <dgm:presLayoutVars>
          <dgm:hierBranch val="init"/>
        </dgm:presLayoutVars>
      </dgm:prSet>
      <dgm:spPr/>
    </dgm:pt>
    <dgm:pt modelId="{2F4408FF-BFDC-4E2C-A4BA-AF4C320F8F24}" type="pres">
      <dgm:prSet presAssocID="{D694FD86-8F2A-4518-9849-94DB08787517}" presName="rootComposite" presStyleCnt="0"/>
      <dgm:spPr/>
    </dgm:pt>
    <dgm:pt modelId="{F3111DB5-A04B-4BA5-9AE1-BDC42897432F}" type="pres">
      <dgm:prSet presAssocID="{D694FD86-8F2A-4518-9849-94DB08787517}" presName="rootText" presStyleLbl="node3" presStyleIdx="0" presStyleCnt="3">
        <dgm:presLayoutVars>
          <dgm:chPref val="3"/>
        </dgm:presLayoutVars>
      </dgm:prSet>
      <dgm:spPr/>
    </dgm:pt>
    <dgm:pt modelId="{BEDB7303-E7AC-4D73-96EA-AC7D8DC4557C}" type="pres">
      <dgm:prSet presAssocID="{D694FD86-8F2A-4518-9849-94DB08787517}" presName="rootConnector" presStyleLbl="node3" presStyleIdx="0" presStyleCnt="3"/>
      <dgm:spPr/>
    </dgm:pt>
    <dgm:pt modelId="{C8F05342-0967-40E0-8E5F-9663BC29CD25}" type="pres">
      <dgm:prSet presAssocID="{D694FD86-8F2A-4518-9849-94DB08787517}" presName="hierChild4" presStyleCnt="0"/>
      <dgm:spPr/>
    </dgm:pt>
    <dgm:pt modelId="{73A78964-C1C0-432E-931E-DCF83794832D}" type="pres">
      <dgm:prSet presAssocID="{D694FD86-8F2A-4518-9849-94DB08787517}" presName="hierChild5" presStyleCnt="0"/>
      <dgm:spPr/>
    </dgm:pt>
    <dgm:pt modelId="{C4D59C45-C67A-4C56-AFAD-A21E59C8BBAF}" type="pres">
      <dgm:prSet presAssocID="{009B4F0E-027A-4EAF-98C0-1D4732BC25DC}" presName="Name35" presStyleLbl="parChTrans1D3" presStyleIdx="1" presStyleCnt="4"/>
      <dgm:spPr/>
    </dgm:pt>
    <dgm:pt modelId="{35AB4FE5-4F74-4EF1-A088-424A8CDD6732}" type="pres">
      <dgm:prSet presAssocID="{04F26F5C-5DE7-42D2-B1FA-2EBCF13FD316}" presName="hierRoot2" presStyleCnt="0">
        <dgm:presLayoutVars>
          <dgm:hierBranch val="init"/>
        </dgm:presLayoutVars>
      </dgm:prSet>
      <dgm:spPr/>
    </dgm:pt>
    <dgm:pt modelId="{E438BD3B-AF29-4FF1-9833-E681F216590F}" type="pres">
      <dgm:prSet presAssocID="{04F26F5C-5DE7-42D2-B1FA-2EBCF13FD316}" presName="rootComposite" presStyleCnt="0"/>
      <dgm:spPr/>
    </dgm:pt>
    <dgm:pt modelId="{E996CACC-2C42-4E23-A5C8-5A415F9655F8}" type="pres">
      <dgm:prSet presAssocID="{04F26F5C-5DE7-42D2-B1FA-2EBCF13FD316}" presName="rootText" presStyleLbl="node3" presStyleIdx="1" presStyleCnt="3">
        <dgm:presLayoutVars>
          <dgm:chPref val="3"/>
        </dgm:presLayoutVars>
      </dgm:prSet>
      <dgm:spPr/>
    </dgm:pt>
    <dgm:pt modelId="{EB766583-0C99-42D3-9B90-2D69D0C528D6}" type="pres">
      <dgm:prSet presAssocID="{04F26F5C-5DE7-42D2-B1FA-2EBCF13FD316}" presName="rootConnector" presStyleLbl="node3" presStyleIdx="1" presStyleCnt="3"/>
      <dgm:spPr/>
    </dgm:pt>
    <dgm:pt modelId="{99E96B7B-2B54-4083-B808-89CFDC748C46}" type="pres">
      <dgm:prSet presAssocID="{04F26F5C-5DE7-42D2-B1FA-2EBCF13FD316}" presName="hierChild4" presStyleCnt="0"/>
      <dgm:spPr/>
    </dgm:pt>
    <dgm:pt modelId="{94C8EFEB-0464-4E70-A7B8-1AC0292F0A09}" type="pres">
      <dgm:prSet presAssocID="{04F26F5C-5DE7-42D2-B1FA-2EBCF13FD316}" presName="hierChild5" presStyleCnt="0"/>
      <dgm:spPr/>
    </dgm:pt>
    <dgm:pt modelId="{3FB4ABFD-60F7-40D0-9E22-7F4D8AF83E6E}" type="pres">
      <dgm:prSet presAssocID="{589795C3-3FF0-418C-903F-AA3E15A1B6BA}" presName="Name35" presStyleLbl="parChTrans1D3" presStyleIdx="2" presStyleCnt="4"/>
      <dgm:spPr/>
    </dgm:pt>
    <dgm:pt modelId="{FB186B54-BB0D-4E6A-9145-D34525A44535}" type="pres">
      <dgm:prSet presAssocID="{731BC586-FD56-4BB8-B9C7-646DA1138D63}" presName="hierRoot2" presStyleCnt="0">
        <dgm:presLayoutVars>
          <dgm:hierBranch val="init"/>
        </dgm:presLayoutVars>
      </dgm:prSet>
      <dgm:spPr/>
    </dgm:pt>
    <dgm:pt modelId="{C049E0FE-169F-4817-A03D-0931D7357DF0}" type="pres">
      <dgm:prSet presAssocID="{731BC586-FD56-4BB8-B9C7-646DA1138D63}" presName="rootComposite" presStyleCnt="0"/>
      <dgm:spPr/>
    </dgm:pt>
    <dgm:pt modelId="{02E67DD0-191F-4021-9E9E-3C9198637945}" type="pres">
      <dgm:prSet presAssocID="{731BC586-FD56-4BB8-B9C7-646DA1138D63}" presName="rootText" presStyleLbl="node3" presStyleIdx="2" presStyleCnt="3">
        <dgm:presLayoutVars>
          <dgm:chPref val="3"/>
        </dgm:presLayoutVars>
      </dgm:prSet>
      <dgm:spPr/>
    </dgm:pt>
    <dgm:pt modelId="{EE0187FE-F76B-41EF-8829-B4B90294F081}" type="pres">
      <dgm:prSet presAssocID="{731BC586-FD56-4BB8-B9C7-646DA1138D63}" presName="rootConnector" presStyleLbl="node3" presStyleIdx="2" presStyleCnt="3"/>
      <dgm:spPr/>
    </dgm:pt>
    <dgm:pt modelId="{22C21E2B-841E-46D3-93FA-8D530FBF7916}" type="pres">
      <dgm:prSet presAssocID="{731BC586-FD56-4BB8-B9C7-646DA1138D63}" presName="hierChild4" presStyleCnt="0"/>
      <dgm:spPr/>
    </dgm:pt>
    <dgm:pt modelId="{18E0B660-CC42-45DC-80D8-7F1AC6B55866}" type="pres">
      <dgm:prSet presAssocID="{731BC586-FD56-4BB8-B9C7-646DA1138D63}" presName="hierChild5" presStyleCnt="0"/>
      <dgm:spPr/>
    </dgm:pt>
    <dgm:pt modelId="{7F7A7A10-C2F4-4953-AF7F-20191ADA49DD}" type="pres">
      <dgm:prSet presAssocID="{BDD6C817-7235-46E3-A27F-68842F19273D}" presName="hierChild5" presStyleCnt="0"/>
      <dgm:spPr/>
    </dgm:pt>
    <dgm:pt modelId="{A3B408D3-2CFB-47FD-A60F-9BC27AF87B72}" type="pres">
      <dgm:prSet presAssocID="{66F34889-57B4-43C8-9659-3B0E78A062D1}" presName="Name111" presStyleLbl="parChTrans1D3" presStyleIdx="3" presStyleCnt="4"/>
      <dgm:spPr/>
    </dgm:pt>
    <dgm:pt modelId="{84F61044-84E9-45D5-9842-0A8DEB9F6335}" type="pres">
      <dgm:prSet presAssocID="{C21FC827-621A-46A3-A6F2-01B7EDF321E4}" presName="hierRoot3" presStyleCnt="0">
        <dgm:presLayoutVars>
          <dgm:hierBranch val="init"/>
        </dgm:presLayoutVars>
      </dgm:prSet>
      <dgm:spPr/>
    </dgm:pt>
    <dgm:pt modelId="{EF807DAC-5843-4B7A-9EEC-15E8E949348A}" type="pres">
      <dgm:prSet presAssocID="{C21FC827-621A-46A3-A6F2-01B7EDF321E4}" presName="rootComposite3" presStyleCnt="0"/>
      <dgm:spPr/>
    </dgm:pt>
    <dgm:pt modelId="{EF100541-6750-4CFD-89F4-26AC57C1A041}" type="pres">
      <dgm:prSet presAssocID="{C21FC827-621A-46A3-A6F2-01B7EDF321E4}" presName="rootText3" presStyleLbl="asst2" presStyleIdx="0" presStyleCnt="1">
        <dgm:presLayoutVars>
          <dgm:chPref val="3"/>
        </dgm:presLayoutVars>
      </dgm:prSet>
      <dgm:spPr/>
    </dgm:pt>
    <dgm:pt modelId="{490ED318-7CD8-4666-A298-6C0A43985CC8}" type="pres">
      <dgm:prSet presAssocID="{C21FC827-621A-46A3-A6F2-01B7EDF321E4}" presName="rootConnector3" presStyleLbl="asst2" presStyleIdx="0" presStyleCnt="1"/>
      <dgm:spPr/>
    </dgm:pt>
    <dgm:pt modelId="{C1331F83-7F88-489F-AD68-CE1C878EE65A}" type="pres">
      <dgm:prSet presAssocID="{C21FC827-621A-46A3-A6F2-01B7EDF321E4}" presName="hierChild6" presStyleCnt="0"/>
      <dgm:spPr/>
    </dgm:pt>
    <dgm:pt modelId="{6C391CAA-BBB0-454E-AFEE-0A44CB77EE62}" type="pres">
      <dgm:prSet presAssocID="{C21FC827-621A-46A3-A6F2-01B7EDF321E4}" presName="hierChild7" presStyleCnt="0"/>
      <dgm:spPr/>
    </dgm:pt>
    <dgm:pt modelId="{20DE0AC6-8F30-473A-AC87-41B49350DA8A}" type="pres">
      <dgm:prSet presAssocID="{240A94B1-C2D8-4E42-A790-507A00DC9A16}" presName="Name37" presStyleLbl="parChTrans1D2" presStyleIdx="1" presStyleCnt="3"/>
      <dgm:spPr/>
    </dgm:pt>
    <dgm:pt modelId="{C0E38476-3E67-4726-BBCD-764E6FC81AEB}" type="pres">
      <dgm:prSet presAssocID="{F719711D-1673-4249-84B1-DB7426E846ED}" presName="hierRoot2" presStyleCnt="0">
        <dgm:presLayoutVars>
          <dgm:hierBranch val="init"/>
        </dgm:presLayoutVars>
      </dgm:prSet>
      <dgm:spPr/>
    </dgm:pt>
    <dgm:pt modelId="{4B7702D3-039C-4180-8BBE-A8D2A9763D34}" type="pres">
      <dgm:prSet presAssocID="{F719711D-1673-4249-84B1-DB7426E846ED}" presName="rootComposite" presStyleCnt="0"/>
      <dgm:spPr/>
    </dgm:pt>
    <dgm:pt modelId="{6D66351C-9036-4850-ADD0-4E4B1F37EE7E}" type="pres">
      <dgm:prSet presAssocID="{F719711D-1673-4249-84B1-DB7426E846ED}" presName="rootText" presStyleLbl="node2" presStyleIdx="1" presStyleCnt="3">
        <dgm:presLayoutVars>
          <dgm:chPref val="3"/>
        </dgm:presLayoutVars>
      </dgm:prSet>
      <dgm:spPr/>
    </dgm:pt>
    <dgm:pt modelId="{86442727-BE76-4B7B-B774-D414F7DDAD43}" type="pres">
      <dgm:prSet presAssocID="{F719711D-1673-4249-84B1-DB7426E846ED}" presName="rootConnector" presStyleLbl="node2" presStyleIdx="1" presStyleCnt="3"/>
      <dgm:spPr/>
    </dgm:pt>
    <dgm:pt modelId="{4FCD6186-F9A3-4DF1-B10D-AC07B43C8BDA}" type="pres">
      <dgm:prSet presAssocID="{F719711D-1673-4249-84B1-DB7426E846ED}" presName="hierChild4" presStyleCnt="0"/>
      <dgm:spPr/>
    </dgm:pt>
    <dgm:pt modelId="{1009131A-66F0-453D-9D09-CC0260E11059}" type="pres">
      <dgm:prSet presAssocID="{F719711D-1673-4249-84B1-DB7426E846ED}" presName="hierChild5" presStyleCnt="0"/>
      <dgm:spPr/>
    </dgm:pt>
    <dgm:pt modelId="{82425BE3-6EC1-46EC-9870-44AF18F45598}" type="pres">
      <dgm:prSet presAssocID="{764B5D00-EC4C-4231-8EEC-2B3F046F2CA2}" presName="Name37" presStyleLbl="parChTrans1D2" presStyleIdx="2" presStyleCnt="3"/>
      <dgm:spPr/>
    </dgm:pt>
    <dgm:pt modelId="{F70F257A-536D-498A-AF79-3E73F5EC8D67}" type="pres">
      <dgm:prSet presAssocID="{877E20BD-941D-4631-B756-CBD8C3C383E7}" presName="hierRoot2" presStyleCnt="0">
        <dgm:presLayoutVars>
          <dgm:hierBranch val="init"/>
        </dgm:presLayoutVars>
      </dgm:prSet>
      <dgm:spPr/>
    </dgm:pt>
    <dgm:pt modelId="{5D13E187-B166-4B5C-BAF1-D795D65C22A0}" type="pres">
      <dgm:prSet presAssocID="{877E20BD-941D-4631-B756-CBD8C3C383E7}" presName="rootComposite" presStyleCnt="0"/>
      <dgm:spPr/>
    </dgm:pt>
    <dgm:pt modelId="{AF190508-5372-4F5B-A416-1D5C81F479D9}" type="pres">
      <dgm:prSet presAssocID="{877E20BD-941D-4631-B756-CBD8C3C383E7}" presName="rootText" presStyleLbl="node2" presStyleIdx="2" presStyleCnt="3">
        <dgm:presLayoutVars>
          <dgm:chPref val="3"/>
        </dgm:presLayoutVars>
      </dgm:prSet>
      <dgm:spPr/>
    </dgm:pt>
    <dgm:pt modelId="{4D42B69E-8833-4EE6-8AA8-BD3DB0C706D9}" type="pres">
      <dgm:prSet presAssocID="{877E20BD-941D-4631-B756-CBD8C3C383E7}" presName="rootConnector" presStyleLbl="node2" presStyleIdx="2" presStyleCnt="3"/>
      <dgm:spPr/>
    </dgm:pt>
    <dgm:pt modelId="{4424ED62-C6CF-46D1-A024-BAA61289876B}" type="pres">
      <dgm:prSet presAssocID="{877E20BD-941D-4631-B756-CBD8C3C383E7}" presName="hierChild4" presStyleCnt="0"/>
      <dgm:spPr/>
    </dgm:pt>
    <dgm:pt modelId="{9230F750-C6F7-4966-B80A-893CBC379E16}" type="pres">
      <dgm:prSet presAssocID="{877E20BD-941D-4631-B756-CBD8C3C383E7}" presName="hierChild5" presStyleCnt="0"/>
      <dgm:spPr/>
    </dgm:pt>
    <dgm:pt modelId="{17A2B2CB-41F8-470D-BD5D-BF5A96542628}" type="pres">
      <dgm:prSet presAssocID="{BA38D2C3-9BDC-4F71-BBBB-42364E9131C8}" presName="hierChild3" presStyleCnt="0"/>
      <dgm:spPr/>
    </dgm:pt>
  </dgm:ptLst>
  <dgm:cxnLst>
    <dgm:cxn modelId="{1F1C1A11-A024-4B04-8880-91BB6F4CBBD0}" type="presOf" srcId="{F59EA330-9A73-4F9C-9BC5-498A03F5DA9F}" destId="{52FB1B9D-C605-4296-A4C5-A0F9A385CDC2}" srcOrd="0" destOrd="0" presId="urn:microsoft.com/office/officeart/2005/8/layout/orgChart1"/>
    <dgm:cxn modelId="{40513818-A351-4CC0-8155-4247DDFCC4F8}" type="presOf" srcId="{877E20BD-941D-4631-B756-CBD8C3C383E7}" destId="{AF190508-5372-4F5B-A416-1D5C81F479D9}" srcOrd="0" destOrd="0" presId="urn:microsoft.com/office/officeart/2005/8/layout/orgChart1"/>
    <dgm:cxn modelId="{6C2CF518-895E-4E5A-97A1-330398E7DB69}" type="presOf" srcId="{04F26F5C-5DE7-42D2-B1FA-2EBCF13FD316}" destId="{EB766583-0C99-42D3-9B90-2D69D0C528D6}" srcOrd="1" destOrd="0" presId="urn:microsoft.com/office/officeart/2005/8/layout/orgChart1"/>
    <dgm:cxn modelId="{334A7A1C-FBB0-48E8-A849-B6C4A6995540}" type="presOf" srcId="{FB9AAD0B-220F-4EE6-B045-A68BB6F9E387}" destId="{8A097A41-C5AC-4262-8B67-61FC720174B0}" srcOrd="0" destOrd="0" presId="urn:microsoft.com/office/officeart/2005/8/layout/orgChart1"/>
    <dgm:cxn modelId="{17FEA71E-3FE2-4498-9657-7D46E50B2A29}" srcId="{BA38D2C3-9BDC-4F71-BBBB-42364E9131C8}" destId="{F719711D-1673-4249-84B1-DB7426E846ED}" srcOrd="1" destOrd="0" parTransId="{240A94B1-C2D8-4E42-A790-507A00DC9A16}" sibTransId="{7F153084-C204-4F0B-B78D-24F4A6B0ADC0}"/>
    <dgm:cxn modelId="{2068B120-EB35-4785-BEC4-D542A31807BF}" type="presOf" srcId="{D694FD86-8F2A-4518-9849-94DB08787517}" destId="{BEDB7303-E7AC-4D73-96EA-AC7D8DC4557C}" srcOrd="1" destOrd="0" presId="urn:microsoft.com/office/officeart/2005/8/layout/orgChart1"/>
    <dgm:cxn modelId="{070DCA29-60B8-4D76-B332-BFE0F937FBC3}" type="presOf" srcId="{589795C3-3FF0-418C-903F-AA3E15A1B6BA}" destId="{3FB4ABFD-60F7-40D0-9E22-7F4D8AF83E6E}" srcOrd="0" destOrd="0" presId="urn:microsoft.com/office/officeart/2005/8/layout/orgChart1"/>
    <dgm:cxn modelId="{3F25C82E-EA12-4689-AD1C-49AAEC338E1F}" srcId="{8A146D46-C4B2-43FB-B287-D8925EE52B4F}" destId="{BA38D2C3-9BDC-4F71-BBBB-42364E9131C8}" srcOrd="0" destOrd="0" parTransId="{6F09DCEC-1CF3-4725-9311-3B43761DAE9F}" sibTransId="{5FCA58C3-14FB-4ECE-86BB-DD884F9692AF}"/>
    <dgm:cxn modelId="{FBC70C30-9E57-4177-B21E-7F3B2EE1F56F}" type="presOf" srcId="{764B5D00-EC4C-4231-8EEC-2B3F046F2CA2}" destId="{82425BE3-6EC1-46EC-9870-44AF18F45598}" srcOrd="0" destOrd="0" presId="urn:microsoft.com/office/officeart/2005/8/layout/orgChart1"/>
    <dgm:cxn modelId="{D73AC03C-2DDB-4C9A-985B-1A0A01CA0D95}" type="presOf" srcId="{F719711D-1673-4249-84B1-DB7426E846ED}" destId="{6D66351C-9036-4850-ADD0-4E4B1F37EE7E}" srcOrd="0" destOrd="0" presId="urn:microsoft.com/office/officeart/2005/8/layout/orgChart1"/>
    <dgm:cxn modelId="{0B92BE3D-30EF-47C4-83F5-8372B5B5FFD1}" type="presOf" srcId="{BA38D2C3-9BDC-4F71-BBBB-42364E9131C8}" destId="{DA8C7553-F441-48F9-B0E9-C9EAB4C65E9E}" srcOrd="1" destOrd="0" presId="urn:microsoft.com/office/officeart/2005/8/layout/orgChart1"/>
    <dgm:cxn modelId="{0768F840-4943-4DCB-82AF-033FF67D043D}" srcId="{BA38D2C3-9BDC-4F71-BBBB-42364E9131C8}" destId="{BDD6C817-7235-46E3-A27F-68842F19273D}" srcOrd="0" destOrd="0" parTransId="{F59EA330-9A73-4F9C-9BC5-498A03F5DA9F}" sibTransId="{BBF19DE5-73C3-4716-8BF7-E9C582C1EC74}"/>
    <dgm:cxn modelId="{35E79A42-2833-48AE-B0D2-789B39700C7B}" srcId="{BA38D2C3-9BDC-4F71-BBBB-42364E9131C8}" destId="{877E20BD-941D-4631-B756-CBD8C3C383E7}" srcOrd="2" destOrd="0" parTransId="{764B5D00-EC4C-4231-8EEC-2B3F046F2CA2}" sibTransId="{1FC50FAF-B803-43EA-B22C-DEC55BDB5324}"/>
    <dgm:cxn modelId="{58F63945-4489-434C-B67B-A6148F79F222}" srcId="{BDD6C817-7235-46E3-A27F-68842F19273D}" destId="{04F26F5C-5DE7-42D2-B1FA-2EBCF13FD316}" srcOrd="1" destOrd="0" parTransId="{009B4F0E-027A-4EAF-98C0-1D4732BC25DC}" sibTransId="{C11665A5-E74C-40FA-B842-36A239FB1954}"/>
    <dgm:cxn modelId="{2F6BCF49-A7AF-4793-86C2-89E2D904A860}" srcId="{BDD6C817-7235-46E3-A27F-68842F19273D}" destId="{C21FC827-621A-46A3-A6F2-01B7EDF321E4}" srcOrd="3" destOrd="0" parTransId="{66F34889-57B4-43C8-9659-3B0E78A062D1}" sibTransId="{5D9FCDAC-CADF-49B5-A477-578195FF353D}"/>
    <dgm:cxn modelId="{D44B1153-4802-42BA-A8A7-2697A29961AB}" type="presOf" srcId="{66F34889-57B4-43C8-9659-3B0E78A062D1}" destId="{A3B408D3-2CFB-47FD-A60F-9BC27AF87B72}" srcOrd="0" destOrd="0" presId="urn:microsoft.com/office/officeart/2005/8/layout/orgChart1"/>
    <dgm:cxn modelId="{B9AA2455-1386-49E0-9933-EA1F3DEE250E}" type="presOf" srcId="{731BC586-FD56-4BB8-B9C7-646DA1138D63}" destId="{02E67DD0-191F-4021-9E9E-3C9198637945}" srcOrd="0" destOrd="0" presId="urn:microsoft.com/office/officeart/2005/8/layout/orgChart1"/>
    <dgm:cxn modelId="{39A64D5A-9B8D-48AC-8A47-B5CDD6DC84C7}" type="presOf" srcId="{C21FC827-621A-46A3-A6F2-01B7EDF321E4}" destId="{EF100541-6750-4CFD-89F4-26AC57C1A041}" srcOrd="0" destOrd="0" presId="urn:microsoft.com/office/officeart/2005/8/layout/orgChart1"/>
    <dgm:cxn modelId="{6A18237D-E40C-4364-9968-CDADF00E6170}" type="presOf" srcId="{BDD6C817-7235-46E3-A27F-68842F19273D}" destId="{C9E886B1-BCB2-4DA9-A93D-C925403941DE}" srcOrd="1" destOrd="0" presId="urn:microsoft.com/office/officeart/2005/8/layout/orgChart1"/>
    <dgm:cxn modelId="{32E86C82-472F-4D32-818F-FB86B929BB93}" type="presOf" srcId="{8A146D46-C4B2-43FB-B287-D8925EE52B4F}" destId="{D85C544B-5097-4C9C-A53C-AD37B13B9BF5}" srcOrd="0" destOrd="0" presId="urn:microsoft.com/office/officeart/2005/8/layout/orgChart1"/>
    <dgm:cxn modelId="{51ECEE91-B05D-4C48-9A3F-325A25885075}" srcId="{BDD6C817-7235-46E3-A27F-68842F19273D}" destId="{731BC586-FD56-4BB8-B9C7-646DA1138D63}" srcOrd="2" destOrd="0" parTransId="{589795C3-3FF0-418C-903F-AA3E15A1B6BA}" sibTransId="{C4C30A2B-D484-4B8F-AE01-662177AE5AE9}"/>
    <dgm:cxn modelId="{C112B29C-1843-4729-8915-207C2959C619}" type="presOf" srcId="{C21FC827-621A-46A3-A6F2-01B7EDF321E4}" destId="{490ED318-7CD8-4666-A298-6C0A43985CC8}" srcOrd="1" destOrd="0" presId="urn:microsoft.com/office/officeart/2005/8/layout/orgChart1"/>
    <dgm:cxn modelId="{A8EF6DA4-605D-49F0-9908-71773889B65E}" type="presOf" srcId="{877E20BD-941D-4631-B756-CBD8C3C383E7}" destId="{4D42B69E-8833-4EE6-8AA8-BD3DB0C706D9}" srcOrd="1" destOrd="0" presId="urn:microsoft.com/office/officeart/2005/8/layout/orgChart1"/>
    <dgm:cxn modelId="{F05A44A9-180B-4178-8B23-8B15BED1366E}" type="presOf" srcId="{BA38D2C3-9BDC-4F71-BBBB-42364E9131C8}" destId="{6399068E-3488-4CAD-8B38-5633CDF1ED2E}" srcOrd="0" destOrd="0" presId="urn:microsoft.com/office/officeart/2005/8/layout/orgChart1"/>
    <dgm:cxn modelId="{955DCEC6-1D64-499E-9631-0BA24B6F07CF}" srcId="{BDD6C817-7235-46E3-A27F-68842F19273D}" destId="{D694FD86-8F2A-4518-9849-94DB08787517}" srcOrd="0" destOrd="0" parTransId="{FB9AAD0B-220F-4EE6-B045-A68BB6F9E387}" sibTransId="{62FBF903-CF7D-4C21-AB37-DABBA2002879}"/>
    <dgm:cxn modelId="{1B457ECD-97F3-4FBE-965D-661E3F349FA5}" type="presOf" srcId="{F719711D-1673-4249-84B1-DB7426E846ED}" destId="{86442727-BE76-4B7B-B774-D414F7DDAD43}" srcOrd="1" destOrd="0" presId="urn:microsoft.com/office/officeart/2005/8/layout/orgChart1"/>
    <dgm:cxn modelId="{21D677DF-C1AB-4DD9-B931-41ABC2677187}" type="presOf" srcId="{731BC586-FD56-4BB8-B9C7-646DA1138D63}" destId="{EE0187FE-F76B-41EF-8829-B4B90294F081}" srcOrd="1" destOrd="0" presId="urn:microsoft.com/office/officeart/2005/8/layout/orgChart1"/>
    <dgm:cxn modelId="{FA009EEF-7B2D-44B1-8BA9-8F0D97BEC3B4}" type="presOf" srcId="{04F26F5C-5DE7-42D2-B1FA-2EBCF13FD316}" destId="{E996CACC-2C42-4E23-A5C8-5A415F9655F8}" srcOrd="0" destOrd="0" presId="urn:microsoft.com/office/officeart/2005/8/layout/orgChart1"/>
    <dgm:cxn modelId="{CD0218F0-341C-4D68-95E7-964CFD48818F}" type="presOf" srcId="{D694FD86-8F2A-4518-9849-94DB08787517}" destId="{F3111DB5-A04B-4BA5-9AE1-BDC42897432F}" srcOrd="0" destOrd="0" presId="urn:microsoft.com/office/officeart/2005/8/layout/orgChart1"/>
    <dgm:cxn modelId="{04EAEDF1-E192-4481-AEEC-6038EDF2F88A}" type="presOf" srcId="{009B4F0E-027A-4EAF-98C0-1D4732BC25DC}" destId="{C4D59C45-C67A-4C56-AFAD-A21E59C8BBAF}" srcOrd="0" destOrd="0" presId="urn:microsoft.com/office/officeart/2005/8/layout/orgChart1"/>
    <dgm:cxn modelId="{FA7268F3-F704-480C-A4F7-A9B48560C163}" type="presOf" srcId="{BDD6C817-7235-46E3-A27F-68842F19273D}" destId="{F5036E2F-E4AF-4185-863E-1684582E13FE}" srcOrd="0" destOrd="0" presId="urn:microsoft.com/office/officeart/2005/8/layout/orgChart1"/>
    <dgm:cxn modelId="{A2A61BF5-B186-4E07-B27C-568C6DC21C16}" type="presOf" srcId="{240A94B1-C2D8-4E42-A790-507A00DC9A16}" destId="{20DE0AC6-8F30-473A-AC87-41B49350DA8A}" srcOrd="0" destOrd="0" presId="urn:microsoft.com/office/officeart/2005/8/layout/orgChart1"/>
    <dgm:cxn modelId="{C04E2CB8-261B-4C69-9FEE-6E05E3A0B6CB}" type="presParOf" srcId="{D85C544B-5097-4C9C-A53C-AD37B13B9BF5}" destId="{1246116F-FE54-4007-A012-A9935F7298C7}" srcOrd="0" destOrd="0" presId="urn:microsoft.com/office/officeart/2005/8/layout/orgChart1"/>
    <dgm:cxn modelId="{3373EF52-CF48-496C-BF2D-0DB1511F905C}" type="presParOf" srcId="{1246116F-FE54-4007-A012-A9935F7298C7}" destId="{BE63F032-9CE8-4077-A058-1DF6B879F510}" srcOrd="0" destOrd="0" presId="urn:microsoft.com/office/officeart/2005/8/layout/orgChart1"/>
    <dgm:cxn modelId="{1652F882-1DF8-4786-AC7C-A33EF9A5941E}" type="presParOf" srcId="{BE63F032-9CE8-4077-A058-1DF6B879F510}" destId="{6399068E-3488-4CAD-8B38-5633CDF1ED2E}" srcOrd="0" destOrd="0" presId="urn:microsoft.com/office/officeart/2005/8/layout/orgChart1"/>
    <dgm:cxn modelId="{DE043902-584A-4881-AFB9-D72C4A86A2B8}" type="presParOf" srcId="{BE63F032-9CE8-4077-A058-1DF6B879F510}" destId="{DA8C7553-F441-48F9-B0E9-C9EAB4C65E9E}" srcOrd="1" destOrd="0" presId="urn:microsoft.com/office/officeart/2005/8/layout/orgChart1"/>
    <dgm:cxn modelId="{B5902785-C87E-4E29-B13B-E66A6F306494}" type="presParOf" srcId="{1246116F-FE54-4007-A012-A9935F7298C7}" destId="{619888CA-5EA1-4777-BAE5-8BDA3F064DEF}" srcOrd="1" destOrd="0" presId="urn:microsoft.com/office/officeart/2005/8/layout/orgChart1"/>
    <dgm:cxn modelId="{4B272ADC-4A18-43E2-82B4-07FBF1D158CE}" type="presParOf" srcId="{619888CA-5EA1-4777-BAE5-8BDA3F064DEF}" destId="{52FB1B9D-C605-4296-A4C5-A0F9A385CDC2}" srcOrd="0" destOrd="0" presId="urn:microsoft.com/office/officeart/2005/8/layout/orgChart1"/>
    <dgm:cxn modelId="{8C1091F9-4D6E-4EDF-985B-026439425125}" type="presParOf" srcId="{619888CA-5EA1-4777-BAE5-8BDA3F064DEF}" destId="{DFDE9A88-A927-4B21-93FC-67A6EED21521}" srcOrd="1" destOrd="0" presId="urn:microsoft.com/office/officeart/2005/8/layout/orgChart1"/>
    <dgm:cxn modelId="{CA0CAEFE-24CE-4BA9-A10E-DF0DC0ECC2E1}" type="presParOf" srcId="{DFDE9A88-A927-4B21-93FC-67A6EED21521}" destId="{ECEE0AED-0EB0-4CE5-80D8-88762BA57646}" srcOrd="0" destOrd="0" presId="urn:microsoft.com/office/officeart/2005/8/layout/orgChart1"/>
    <dgm:cxn modelId="{382B1564-B3A6-4FB5-914B-A97F8B51064E}" type="presParOf" srcId="{ECEE0AED-0EB0-4CE5-80D8-88762BA57646}" destId="{F5036E2F-E4AF-4185-863E-1684582E13FE}" srcOrd="0" destOrd="0" presId="urn:microsoft.com/office/officeart/2005/8/layout/orgChart1"/>
    <dgm:cxn modelId="{DD803519-03FA-4150-BCE6-5D4D3A147186}" type="presParOf" srcId="{ECEE0AED-0EB0-4CE5-80D8-88762BA57646}" destId="{C9E886B1-BCB2-4DA9-A93D-C925403941DE}" srcOrd="1" destOrd="0" presId="urn:microsoft.com/office/officeart/2005/8/layout/orgChart1"/>
    <dgm:cxn modelId="{798E1994-3B76-45C0-81F0-F282F3C1C40D}" type="presParOf" srcId="{DFDE9A88-A927-4B21-93FC-67A6EED21521}" destId="{F45AAE3B-F105-49B0-960C-B241F261478A}" srcOrd="1" destOrd="0" presId="urn:microsoft.com/office/officeart/2005/8/layout/orgChart1"/>
    <dgm:cxn modelId="{A9646905-DC40-4021-BDFC-8D804E05310D}" type="presParOf" srcId="{F45AAE3B-F105-49B0-960C-B241F261478A}" destId="{8A097A41-C5AC-4262-8B67-61FC720174B0}" srcOrd="0" destOrd="0" presId="urn:microsoft.com/office/officeart/2005/8/layout/orgChart1"/>
    <dgm:cxn modelId="{9CAD35D2-DA48-48EB-ABD4-CEAFB8E9E119}" type="presParOf" srcId="{F45AAE3B-F105-49B0-960C-B241F261478A}" destId="{2C81707B-E5DC-412D-A8D7-68FB880EA722}" srcOrd="1" destOrd="0" presId="urn:microsoft.com/office/officeart/2005/8/layout/orgChart1"/>
    <dgm:cxn modelId="{63F04FF8-4EDD-4F01-93BB-6ECFE3FE802E}" type="presParOf" srcId="{2C81707B-E5DC-412D-A8D7-68FB880EA722}" destId="{2F4408FF-BFDC-4E2C-A4BA-AF4C320F8F24}" srcOrd="0" destOrd="0" presId="urn:microsoft.com/office/officeart/2005/8/layout/orgChart1"/>
    <dgm:cxn modelId="{A039BF9E-57A9-4F07-86FA-4961F31F6512}" type="presParOf" srcId="{2F4408FF-BFDC-4E2C-A4BA-AF4C320F8F24}" destId="{F3111DB5-A04B-4BA5-9AE1-BDC42897432F}" srcOrd="0" destOrd="0" presId="urn:microsoft.com/office/officeart/2005/8/layout/orgChart1"/>
    <dgm:cxn modelId="{248D2BF0-3470-41B5-977D-963B72B13F57}" type="presParOf" srcId="{2F4408FF-BFDC-4E2C-A4BA-AF4C320F8F24}" destId="{BEDB7303-E7AC-4D73-96EA-AC7D8DC4557C}" srcOrd="1" destOrd="0" presId="urn:microsoft.com/office/officeart/2005/8/layout/orgChart1"/>
    <dgm:cxn modelId="{731A13EE-4AB9-432B-9AD4-060B9108E76A}" type="presParOf" srcId="{2C81707B-E5DC-412D-A8D7-68FB880EA722}" destId="{C8F05342-0967-40E0-8E5F-9663BC29CD25}" srcOrd="1" destOrd="0" presId="urn:microsoft.com/office/officeart/2005/8/layout/orgChart1"/>
    <dgm:cxn modelId="{E6A75462-9CDD-463A-B137-5FEEAAA9DA0D}" type="presParOf" srcId="{2C81707B-E5DC-412D-A8D7-68FB880EA722}" destId="{73A78964-C1C0-432E-931E-DCF83794832D}" srcOrd="2" destOrd="0" presId="urn:microsoft.com/office/officeart/2005/8/layout/orgChart1"/>
    <dgm:cxn modelId="{346BC608-DFA1-4930-AB40-87D964D2551C}" type="presParOf" srcId="{F45AAE3B-F105-49B0-960C-B241F261478A}" destId="{C4D59C45-C67A-4C56-AFAD-A21E59C8BBAF}" srcOrd="2" destOrd="0" presId="urn:microsoft.com/office/officeart/2005/8/layout/orgChart1"/>
    <dgm:cxn modelId="{D16B8780-77EB-4418-A0E6-526A602894B5}" type="presParOf" srcId="{F45AAE3B-F105-49B0-960C-B241F261478A}" destId="{35AB4FE5-4F74-4EF1-A088-424A8CDD6732}" srcOrd="3" destOrd="0" presId="urn:microsoft.com/office/officeart/2005/8/layout/orgChart1"/>
    <dgm:cxn modelId="{384A9EDC-C01F-4633-AEEB-1443160C7EA0}" type="presParOf" srcId="{35AB4FE5-4F74-4EF1-A088-424A8CDD6732}" destId="{E438BD3B-AF29-4FF1-9833-E681F216590F}" srcOrd="0" destOrd="0" presId="urn:microsoft.com/office/officeart/2005/8/layout/orgChart1"/>
    <dgm:cxn modelId="{320274C1-4C48-48FD-9F67-CC7CBAB56EF9}" type="presParOf" srcId="{E438BD3B-AF29-4FF1-9833-E681F216590F}" destId="{E996CACC-2C42-4E23-A5C8-5A415F9655F8}" srcOrd="0" destOrd="0" presId="urn:microsoft.com/office/officeart/2005/8/layout/orgChart1"/>
    <dgm:cxn modelId="{379DBDA8-8661-44B5-94D3-E154CA577315}" type="presParOf" srcId="{E438BD3B-AF29-4FF1-9833-E681F216590F}" destId="{EB766583-0C99-42D3-9B90-2D69D0C528D6}" srcOrd="1" destOrd="0" presId="urn:microsoft.com/office/officeart/2005/8/layout/orgChart1"/>
    <dgm:cxn modelId="{670B08B5-81D2-4E8B-9B25-75F2337D9809}" type="presParOf" srcId="{35AB4FE5-4F74-4EF1-A088-424A8CDD6732}" destId="{99E96B7B-2B54-4083-B808-89CFDC748C46}" srcOrd="1" destOrd="0" presId="urn:microsoft.com/office/officeart/2005/8/layout/orgChart1"/>
    <dgm:cxn modelId="{A92A785E-D32C-4D4F-9527-141FDB75039A}" type="presParOf" srcId="{35AB4FE5-4F74-4EF1-A088-424A8CDD6732}" destId="{94C8EFEB-0464-4E70-A7B8-1AC0292F0A09}" srcOrd="2" destOrd="0" presId="urn:microsoft.com/office/officeart/2005/8/layout/orgChart1"/>
    <dgm:cxn modelId="{9F5638FA-F981-4FE4-86A6-B96DA4AE8A3B}" type="presParOf" srcId="{F45AAE3B-F105-49B0-960C-B241F261478A}" destId="{3FB4ABFD-60F7-40D0-9E22-7F4D8AF83E6E}" srcOrd="4" destOrd="0" presId="urn:microsoft.com/office/officeart/2005/8/layout/orgChart1"/>
    <dgm:cxn modelId="{7CC10AED-B7BC-4EA1-BAA4-187C1E0C7A68}" type="presParOf" srcId="{F45AAE3B-F105-49B0-960C-B241F261478A}" destId="{FB186B54-BB0D-4E6A-9145-D34525A44535}" srcOrd="5" destOrd="0" presId="urn:microsoft.com/office/officeart/2005/8/layout/orgChart1"/>
    <dgm:cxn modelId="{E25E842E-B938-46D6-A61E-F125D58259AC}" type="presParOf" srcId="{FB186B54-BB0D-4E6A-9145-D34525A44535}" destId="{C049E0FE-169F-4817-A03D-0931D7357DF0}" srcOrd="0" destOrd="0" presId="urn:microsoft.com/office/officeart/2005/8/layout/orgChart1"/>
    <dgm:cxn modelId="{0AC33A4E-B6CB-4650-945D-BB3F70D334E6}" type="presParOf" srcId="{C049E0FE-169F-4817-A03D-0931D7357DF0}" destId="{02E67DD0-191F-4021-9E9E-3C9198637945}" srcOrd="0" destOrd="0" presId="urn:microsoft.com/office/officeart/2005/8/layout/orgChart1"/>
    <dgm:cxn modelId="{8CC68019-0F63-40AB-8BD7-0713CDF3655B}" type="presParOf" srcId="{C049E0FE-169F-4817-A03D-0931D7357DF0}" destId="{EE0187FE-F76B-41EF-8829-B4B90294F081}" srcOrd="1" destOrd="0" presId="urn:microsoft.com/office/officeart/2005/8/layout/orgChart1"/>
    <dgm:cxn modelId="{B0195FBF-2EB6-4EEE-A445-9EDF2AF8196B}" type="presParOf" srcId="{FB186B54-BB0D-4E6A-9145-D34525A44535}" destId="{22C21E2B-841E-46D3-93FA-8D530FBF7916}" srcOrd="1" destOrd="0" presId="urn:microsoft.com/office/officeart/2005/8/layout/orgChart1"/>
    <dgm:cxn modelId="{468A7A26-29A3-4838-93FE-A5C5BA65096A}" type="presParOf" srcId="{FB186B54-BB0D-4E6A-9145-D34525A44535}" destId="{18E0B660-CC42-45DC-80D8-7F1AC6B55866}" srcOrd="2" destOrd="0" presId="urn:microsoft.com/office/officeart/2005/8/layout/orgChart1"/>
    <dgm:cxn modelId="{74288BFF-04C9-4E88-AF17-B2CD19FEB1D9}" type="presParOf" srcId="{DFDE9A88-A927-4B21-93FC-67A6EED21521}" destId="{7F7A7A10-C2F4-4953-AF7F-20191ADA49DD}" srcOrd="2" destOrd="0" presId="urn:microsoft.com/office/officeart/2005/8/layout/orgChart1"/>
    <dgm:cxn modelId="{AA100D39-ECB7-4B5E-BC0A-DF6B69F83C9E}" type="presParOf" srcId="{7F7A7A10-C2F4-4953-AF7F-20191ADA49DD}" destId="{A3B408D3-2CFB-47FD-A60F-9BC27AF87B72}" srcOrd="0" destOrd="0" presId="urn:microsoft.com/office/officeart/2005/8/layout/orgChart1"/>
    <dgm:cxn modelId="{21F1F5F3-7DC1-4062-B8CD-41094C3CC68F}" type="presParOf" srcId="{7F7A7A10-C2F4-4953-AF7F-20191ADA49DD}" destId="{84F61044-84E9-45D5-9842-0A8DEB9F6335}" srcOrd="1" destOrd="0" presId="urn:microsoft.com/office/officeart/2005/8/layout/orgChart1"/>
    <dgm:cxn modelId="{78AB9693-8697-4B58-9F7E-8196654CA5C3}" type="presParOf" srcId="{84F61044-84E9-45D5-9842-0A8DEB9F6335}" destId="{EF807DAC-5843-4B7A-9EEC-15E8E949348A}" srcOrd="0" destOrd="0" presId="urn:microsoft.com/office/officeart/2005/8/layout/orgChart1"/>
    <dgm:cxn modelId="{10567B4D-3069-42C6-9DFC-5DDA105FD7F9}" type="presParOf" srcId="{EF807DAC-5843-4B7A-9EEC-15E8E949348A}" destId="{EF100541-6750-4CFD-89F4-26AC57C1A041}" srcOrd="0" destOrd="0" presId="urn:microsoft.com/office/officeart/2005/8/layout/orgChart1"/>
    <dgm:cxn modelId="{5F88955A-CCBE-4BF3-BC1A-CB7CD0DDA2AD}" type="presParOf" srcId="{EF807DAC-5843-4B7A-9EEC-15E8E949348A}" destId="{490ED318-7CD8-4666-A298-6C0A43985CC8}" srcOrd="1" destOrd="0" presId="urn:microsoft.com/office/officeart/2005/8/layout/orgChart1"/>
    <dgm:cxn modelId="{FAA818A2-95D6-4214-8BED-DCFECE504C16}" type="presParOf" srcId="{84F61044-84E9-45D5-9842-0A8DEB9F6335}" destId="{C1331F83-7F88-489F-AD68-CE1C878EE65A}" srcOrd="1" destOrd="0" presId="urn:microsoft.com/office/officeart/2005/8/layout/orgChart1"/>
    <dgm:cxn modelId="{BED3476C-3C4A-4D8B-BE40-F01D21518615}" type="presParOf" srcId="{84F61044-84E9-45D5-9842-0A8DEB9F6335}" destId="{6C391CAA-BBB0-454E-AFEE-0A44CB77EE62}" srcOrd="2" destOrd="0" presId="urn:microsoft.com/office/officeart/2005/8/layout/orgChart1"/>
    <dgm:cxn modelId="{67024769-A219-438B-B0AE-C5B2A5AAC424}" type="presParOf" srcId="{619888CA-5EA1-4777-BAE5-8BDA3F064DEF}" destId="{20DE0AC6-8F30-473A-AC87-41B49350DA8A}" srcOrd="2" destOrd="0" presId="urn:microsoft.com/office/officeart/2005/8/layout/orgChart1"/>
    <dgm:cxn modelId="{A23ABC02-55E6-4733-B9B4-AE71CC14A353}" type="presParOf" srcId="{619888CA-5EA1-4777-BAE5-8BDA3F064DEF}" destId="{C0E38476-3E67-4726-BBCD-764E6FC81AEB}" srcOrd="3" destOrd="0" presId="urn:microsoft.com/office/officeart/2005/8/layout/orgChart1"/>
    <dgm:cxn modelId="{68AA054F-CFC8-4076-80CE-92DF6C49F464}" type="presParOf" srcId="{C0E38476-3E67-4726-BBCD-764E6FC81AEB}" destId="{4B7702D3-039C-4180-8BBE-A8D2A9763D34}" srcOrd="0" destOrd="0" presId="urn:microsoft.com/office/officeart/2005/8/layout/orgChart1"/>
    <dgm:cxn modelId="{581270B6-0741-4998-93EB-DDE90D8A2361}" type="presParOf" srcId="{4B7702D3-039C-4180-8BBE-A8D2A9763D34}" destId="{6D66351C-9036-4850-ADD0-4E4B1F37EE7E}" srcOrd="0" destOrd="0" presId="urn:microsoft.com/office/officeart/2005/8/layout/orgChart1"/>
    <dgm:cxn modelId="{AF9A3A12-B1B3-4446-A81E-AC0E40DF3173}" type="presParOf" srcId="{4B7702D3-039C-4180-8BBE-A8D2A9763D34}" destId="{86442727-BE76-4B7B-B774-D414F7DDAD43}" srcOrd="1" destOrd="0" presId="urn:microsoft.com/office/officeart/2005/8/layout/orgChart1"/>
    <dgm:cxn modelId="{8714D54D-9984-4696-92E6-60737C7B2E8E}" type="presParOf" srcId="{C0E38476-3E67-4726-BBCD-764E6FC81AEB}" destId="{4FCD6186-F9A3-4DF1-B10D-AC07B43C8BDA}" srcOrd="1" destOrd="0" presId="urn:microsoft.com/office/officeart/2005/8/layout/orgChart1"/>
    <dgm:cxn modelId="{AF407DD1-3E76-41AE-8138-CD73B2224B9F}" type="presParOf" srcId="{C0E38476-3E67-4726-BBCD-764E6FC81AEB}" destId="{1009131A-66F0-453D-9D09-CC0260E11059}" srcOrd="2" destOrd="0" presId="urn:microsoft.com/office/officeart/2005/8/layout/orgChart1"/>
    <dgm:cxn modelId="{B8BB14AA-04B2-452B-9155-978DE6279800}" type="presParOf" srcId="{619888CA-5EA1-4777-BAE5-8BDA3F064DEF}" destId="{82425BE3-6EC1-46EC-9870-44AF18F45598}" srcOrd="4" destOrd="0" presId="urn:microsoft.com/office/officeart/2005/8/layout/orgChart1"/>
    <dgm:cxn modelId="{37940772-B371-47A1-9321-CB7DDD6A5C5E}" type="presParOf" srcId="{619888CA-5EA1-4777-BAE5-8BDA3F064DEF}" destId="{F70F257A-536D-498A-AF79-3E73F5EC8D67}" srcOrd="5" destOrd="0" presId="urn:microsoft.com/office/officeart/2005/8/layout/orgChart1"/>
    <dgm:cxn modelId="{C4BC8E8F-82E3-4A08-A3F5-613D1B01C773}" type="presParOf" srcId="{F70F257A-536D-498A-AF79-3E73F5EC8D67}" destId="{5D13E187-B166-4B5C-BAF1-D795D65C22A0}" srcOrd="0" destOrd="0" presId="urn:microsoft.com/office/officeart/2005/8/layout/orgChart1"/>
    <dgm:cxn modelId="{A192EDB2-E3F8-4AEB-BD80-9689D2458FE7}" type="presParOf" srcId="{5D13E187-B166-4B5C-BAF1-D795D65C22A0}" destId="{AF190508-5372-4F5B-A416-1D5C81F479D9}" srcOrd="0" destOrd="0" presId="urn:microsoft.com/office/officeart/2005/8/layout/orgChart1"/>
    <dgm:cxn modelId="{776730B7-D7A3-48CE-96B7-CDB3ADA7BD45}" type="presParOf" srcId="{5D13E187-B166-4B5C-BAF1-D795D65C22A0}" destId="{4D42B69E-8833-4EE6-8AA8-BD3DB0C706D9}" srcOrd="1" destOrd="0" presId="urn:microsoft.com/office/officeart/2005/8/layout/orgChart1"/>
    <dgm:cxn modelId="{D0C5308E-FE7D-4266-8EC4-47A3D185C5A7}" type="presParOf" srcId="{F70F257A-536D-498A-AF79-3E73F5EC8D67}" destId="{4424ED62-C6CF-46D1-A024-BAA61289876B}" srcOrd="1" destOrd="0" presId="urn:microsoft.com/office/officeart/2005/8/layout/orgChart1"/>
    <dgm:cxn modelId="{2D97FFE8-3331-447E-BEDE-C54AB1D242CA}" type="presParOf" srcId="{F70F257A-536D-498A-AF79-3E73F5EC8D67}" destId="{9230F750-C6F7-4966-B80A-893CBC379E16}" srcOrd="2" destOrd="0" presId="urn:microsoft.com/office/officeart/2005/8/layout/orgChart1"/>
    <dgm:cxn modelId="{B9B8A893-CA86-4454-A301-680686136980}" type="presParOf" srcId="{1246116F-FE54-4007-A012-A9935F7298C7}" destId="{17A2B2CB-41F8-470D-BD5D-BF5A9654262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25BE3-6EC1-46EC-9870-44AF18F45598}">
      <dsp:nvSpPr>
        <dsp:cNvPr id="0" name=""/>
        <dsp:cNvSpPr/>
      </dsp:nvSpPr>
      <dsp:spPr>
        <a:xfrm>
          <a:off x="2673706" y="415942"/>
          <a:ext cx="1004013" cy="174250"/>
        </a:xfrm>
        <a:custGeom>
          <a:avLst/>
          <a:gdLst/>
          <a:ahLst/>
          <a:cxnLst/>
          <a:rect l="0" t="0" r="0" b="0"/>
          <a:pathLst>
            <a:path>
              <a:moveTo>
                <a:pt x="0" y="0"/>
              </a:moveTo>
              <a:lnTo>
                <a:pt x="0" y="87125"/>
              </a:lnTo>
              <a:lnTo>
                <a:pt x="1004013" y="87125"/>
              </a:lnTo>
              <a:lnTo>
                <a:pt x="1004013" y="17425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DE0AC6-8F30-473A-AC87-41B49350DA8A}">
      <dsp:nvSpPr>
        <dsp:cNvPr id="0" name=""/>
        <dsp:cNvSpPr/>
      </dsp:nvSpPr>
      <dsp:spPr>
        <a:xfrm>
          <a:off x="2627986" y="415942"/>
          <a:ext cx="91440" cy="174250"/>
        </a:xfrm>
        <a:custGeom>
          <a:avLst/>
          <a:gdLst/>
          <a:ahLst/>
          <a:cxnLst/>
          <a:rect l="0" t="0" r="0" b="0"/>
          <a:pathLst>
            <a:path>
              <a:moveTo>
                <a:pt x="45720" y="0"/>
              </a:moveTo>
              <a:lnTo>
                <a:pt x="45720" y="17425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B408D3-2CFB-47FD-A60F-9BC27AF87B72}">
      <dsp:nvSpPr>
        <dsp:cNvPr id="0" name=""/>
        <dsp:cNvSpPr/>
      </dsp:nvSpPr>
      <dsp:spPr>
        <a:xfrm>
          <a:off x="1536848" y="1005074"/>
          <a:ext cx="91440" cy="381691"/>
        </a:xfrm>
        <a:custGeom>
          <a:avLst/>
          <a:gdLst/>
          <a:ahLst/>
          <a:cxnLst/>
          <a:rect l="0" t="0" r="0" b="0"/>
          <a:pathLst>
            <a:path>
              <a:moveTo>
                <a:pt x="132845" y="0"/>
              </a:moveTo>
              <a:lnTo>
                <a:pt x="132845" y="381691"/>
              </a:lnTo>
              <a:lnTo>
                <a:pt x="45720" y="38169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4ABFD-60F7-40D0-9E22-7F4D8AF83E6E}">
      <dsp:nvSpPr>
        <dsp:cNvPr id="0" name=""/>
        <dsp:cNvSpPr/>
      </dsp:nvSpPr>
      <dsp:spPr>
        <a:xfrm>
          <a:off x="1669693" y="1005074"/>
          <a:ext cx="1004013" cy="763382"/>
        </a:xfrm>
        <a:custGeom>
          <a:avLst/>
          <a:gdLst/>
          <a:ahLst/>
          <a:cxnLst/>
          <a:rect l="0" t="0" r="0" b="0"/>
          <a:pathLst>
            <a:path>
              <a:moveTo>
                <a:pt x="0" y="0"/>
              </a:moveTo>
              <a:lnTo>
                <a:pt x="0" y="676257"/>
              </a:lnTo>
              <a:lnTo>
                <a:pt x="1004013" y="676257"/>
              </a:lnTo>
              <a:lnTo>
                <a:pt x="1004013" y="76338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D59C45-C67A-4C56-AFAD-A21E59C8BBAF}">
      <dsp:nvSpPr>
        <dsp:cNvPr id="0" name=""/>
        <dsp:cNvSpPr/>
      </dsp:nvSpPr>
      <dsp:spPr>
        <a:xfrm>
          <a:off x="1623973" y="1005074"/>
          <a:ext cx="91440" cy="763382"/>
        </a:xfrm>
        <a:custGeom>
          <a:avLst/>
          <a:gdLst/>
          <a:ahLst/>
          <a:cxnLst/>
          <a:rect l="0" t="0" r="0" b="0"/>
          <a:pathLst>
            <a:path>
              <a:moveTo>
                <a:pt x="45720" y="0"/>
              </a:moveTo>
              <a:lnTo>
                <a:pt x="45720" y="76338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097A41-C5AC-4262-8B67-61FC720174B0}">
      <dsp:nvSpPr>
        <dsp:cNvPr id="0" name=""/>
        <dsp:cNvSpPr/>
      </dsp:nvSpPr>
      <dsp:spPr>
        <a:xfrm>
          <a:off x="665679" y="1005074"/>
          <a:ext cx="1004013" cy="763382"/>
        </a:xfrm>
        <a:custGeom>
          <a:avLst/>
          <a:gdLst/>
          <a:ahLst/>
          <a:cxnLst/>
          <a:rect l="0" t="0" r="0" b="0"/>
          <a:pathLst>
            <a:path>
              <a:moveTo>
                <a:pt x="1004013" y="0"/>
              </a:moveTo>
              <a:lnTo>
                <a:pt x="1004013" y="676257"/>
              </a:lnTo>
              <a:lnTo>
                <a:pt x="0" y="676257"/>
              </a:lnTo>
              <a:lnTo>
                <a:pt x="0" y="763382"/>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FB1B9D-C605-4296-A4C5-A0F9A385CDC2}">
      <dsp:nvSpPr>
        <dsp:cNvPr id="0" name=""/>
        <dsp:cNvSpPr/>
      </dsp:nvSpPr>
      <dsp:spPr>
        <a:xfrm>
          <a:off x="1669693" y="415942"/>
          <a:ext cx="1004013" cy="174250"/>
        </a:xfrm>
        <a:custGeom>
          <a:avLst/>
          <a:gdLst/>
          <a:ahLst/>
          <a:cxnLst/>
          <a:rect l="0" t="0" r="0" b="0"/>
          <a:pathLst>
            <a:path>
              <a:moveTo>
                <a:pt x="1004013" y="0"/>
              </a:moveTo>
              <a:lnTo>
                <a:pt x="1004013" y="87125"/>
              </a:lnTo>
              <a:lnTo>
                <a:pt x="0" y="87125"/>
              </a:lnTo>
              <a:lnTo>
                <a:pt x="0" y="17425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99068E-3488-4CAD-8B38-5633CDF1ED2E}">
      <dsp:nvSpPr>
        <dsp:cNvPr id="0" name=""/>
        <dsp:cNvSpPr/>
      </dsp:nvSpPr>
      <dsp:spPr>
        <a:xfrm>
          <a:off x="2258825" y="1061"/>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Board Risk Committee</a:t>
          </a:r>
          <a:endParaRPr lang="en-GB" sz="1200" kern="1200" dirty="0"/>
        </a:p>
      </dsp:txBody>
      <dsp:txXfrm>
        <a:off x="2258825" y="1061"/>
        <a:ext cx="829763" cy="414881"/>
      </dsp:txXfrm>
    </dsp:sp>
    <dsp:sp modelId="{F5036E2F-E4AF-4185-863E-1684582E13FE}">
      <dsp:nvSpPr>
        <dsp:cNvPr id="0" name=""/>
        <dsp:cNvSpPr/>
      </dsp:nvSpPr>
      <dsp:spPr>
        <a:xfrm>
          <a:off x="1254811" y="590193"/>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Divisional register</a:t>
          </a:r>
          <a:endParaRPr lang="en-GB" sz="1200" kern="1200" dirty="0"/>
        </a:p>
      </dsp:txBody>
      <dsp:txXfrm>
        <a:off x="1254811" y="590193"/>
        <a:ext cx="829763" cy="414881"/>
      </dsp:txXfrm>
    </dsp:sp>
    <dsp:sp modelId="{F3111DB5-A04B-4BA5-9AE1-BDC42897432F}">
      <dsp:nvSpPr>
        <dsp:cNvPr id="0" name=""/>
        <dsp:cNvSpPr/>
      </dsp:nvSpPr>
      <dsp:spPr>
        <a:xfrm>
          <a:off x="250797" y="1768457"/>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Operational register</a:t>
          </a:r>
          <a:endParaRPr lang="en-GB" sz="1200" kern="1200" dirty="0"/>
        </a:p>
      </dsp:txBody>
      <dsp:txXfrm>
        <a:off x="250797" y="1768457"/>
        <a:ext cx="829763" cy="414881"/>
      </dsp:txXfrm>
    </dsp:sp>
    <dsp:sp modelId="{E996CACC-2C42-4E23-A5C8-5A415F9655F8}">
      <dsp:nvSpPr>
        <dsp:cNvPr id="0" name=""/>
        <dsp:cNvSpPr/>
      </dsp:nvSpPr>
      <dsp:spPr>
        <a:xfrm>
          <a:off x="1254811" y="1768457"/>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Operational register</a:t>
          </a:r>
          <a:endParaRPr lang="en-GB" sz="1200" kern="1200" dirty="0"/>
        </a:p>
      </dsp:txBody>
      <dsp:txXfrm>
        <a:off x="1254811" y="1768457"/>
        <a:ext cx="829763" cy="414881"/>
      </dsp:txXfrm>
    </dsp:sp>
    <dsp:sp modelId="{02E67DD0-191F-4021-9E9E-3C9198637945}">
      <dsp:nvSpPr>
        <dsp:cNvPr id="0" name=""/>
        <dsp:cNvSpPr/>
      </dsp:nvSpPr>
      <dsp:spPr>
        <a:xfrm>
          <a:off x="2258825" y="1768457"/>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Operational register</a:t>
          </a:r>
          <a:endParaRPr lang="en-GB" sz="1200" kern="1200" dirty="0"/>
        </a:p>
      </dsp:txBody>
      <dsp:txXfrm>
        <a:off x="2258825" y="1768457"/>
        <a:ext cx="829763" cy="414881"/>
      </dsp:txXfrm>
    </dsp:sp>
    <dsp:sp modelId="{EF100541-6750-4CFD-89F4-26AC57C1A041}">
      <dsp:nvSpPr>
        <dsp:cNvPr id="0" name=""/>
        <dsp:cNvSpPr/>
      </dsp:nvSpPr>
      <dsp:spPr>
        <a:xfrm>
          <a:off x="752804" y="1179325"/>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Functional registers</a:t>
          </a:r>
          <a:endParaRPr lang="en-GB" sz="1200" kern="1200" dirty="0"/>
        </a:p>
      </dsp:txBody>
      <dsp:txXfrm>
        <a:off x="752804" y="1179325"/>
        <a:ext cx="829763" cy="414881"/>
      </dsp:txXfrm>
    </dsp:sp>
    <dsp:sp modelId="{6D66351C-9036-4850-ADD0-4E4B1F37EE7E}">
      <dsp:nvSpPr>
        <dsp:cNvPr id="0" name=""/>
        <dsp:cNvSpPr/>
      </dsp:nvSpPr>
      <dsp:spPr>
        <a:xfrm>
          <a:off x="2258825" y="590193"/>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Divisional register</a:t>
          </a:r>
          <a:endParaRPr lang="en-GB" sz="1200" kern="1200" dirty="0"/>
        </a:p>
      </dsp:txBody>
      <dsp:txXfrm>
        <a:off x="2258825" y="590193"/>
        <a:ext cx="829763" cy="414881"/>
      </dsp:txXfrm>
    </dsp:sp>
    <dsp:sp modelId="{AF190508-5372-4F5B-A416-1D5C81F479D9}">
      <dsp:nvSpPr>
        <dsp:cNvPr id="0" name=""/>
        <dsp:cNvSpPr/>
      </dsp:nvSpPr>
      <dsp:spPr>
        <a:xfrm>
          <a:off x="3262838" y="590193"/>
          <a:ext cx="829763" cy="414881"/>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Divisional register</a:t>
          </a:r>
          <a:endParaRPr lang="en-GB" sz="1200" kern="1200" dirty="0"/>
        </a:p>
      </dsp:txBody>
      <dsp:txXfrm>
        <a:off x="3262838" y="590193"/>
        <a:ext cx="829763" cy="41488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3C16D43-54F7-4333-9733-0F11522E33D6}" type="datetimeFigureOut">
              <a:rPr lang="nb-NO" smtClean="0"/>
              <a:t>01.09.2025</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97534D31-9F30-425D-878E-491582887FF0}" type="slidenum">
              <a:rPr lang="nb-NO" smtClean="0"/>
              <a:t>‹#›</a:t>
            </a:fld>
            <a:endParaRPr lang="nb-NO"/>
          </a:p>
        </p:txBody>
      </p:sp>
    </p:spTree>
    <p:extLst>
      <p:ext uri="{BB962C8B-B14F-4D97-AF65-F5344CB8AC3E}">
        <p14:creationId xmlns:p14="http://schemas.microsoft.com/office/powerpoint/2010/main" val="428262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534D31-9F30-425D-878E-491582887FF0}" type="slidenum">
              <a:rPr lang="nb-NO" smtClean="0"/>
              <a:t>7</a:t>
            </a:fld>
            <a:endParaRPr lang="nb-NO"/>
          </a:p>
        </p:txBody>
      </p:sp>
    </p:spTree>
    <p:extLst>
      <p:ext uri="{BB962C8B-B14F-4D97-AF65-F5344CB8AC3E}">
        <p14:creationId xmlns:p14="http://schemas.microsoft.com/office/powerpoint/2010/main" val="1492451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A2E42-882E-4E91-C37D-4458DDDBA7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8F0DD6-3D41-22EF-14EC-191250307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0CF6DA-0CBC-9061-8616-FACFFAB752F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8F09E30-8148-C5E9-01B8-84783804E94E}"/>
              </a:ext>
            </a:extLst>
          </p:cNvPr>
          <p:cNvSpPr>
            <a:spLocks noGrp="1"/>
          </p:cNvSpPr>
          <p:nvPr>
            <p:ph type="sldNum" sz="quarter" idx="10"/>
          </p:nvPr>
        </p:nvSpPr>
        <p:spPr/>
        <p:txBody>
          <a:bodyPr/>
          <a:lstStyle/>
          <a:p>
            <a:fld id="{97534D31-9F30-425D-878E-491582887FF0}" type="slidenum">
              <a:rPr lang="nb-NO" smtClean="0"/>
              <a:t>8</a:t>
            </a:fld>
            <a:endParaRPr lang="nb-NO"/>
          </a:p>
        </p:txBody>
      </p:sp>
    </p:spTree>
    <p:extLst>
      <p:ext uri="{BB962C8B-B14F-4D97-AF65-F5344CB8AC3E}">
        <p14:creationId xmlns:p14="http://schemas.microsoft.com/office/powerpoint/2010/main" val="3401301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5B719-F76C-D403-6A35-F668BB17E9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7B1EEF-8F66-3BEE-98DB-F9EF9CE702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20B2B2-7C04-DEBE-AA97-75D905299FF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1EF4FD-96EA-E821-AAA2-B6D2A79E24BF}"/>
              </a:ext>
            </a:extLst>
          </p:cNvPr>
          <p:cNvSpPr>
            <a:spLocks noGrp="1"/>
          </p:cNvSpPr>
          <p:nvPr>
            <p:ph type="sldNum" sz="quarter" idx="10"/>
          </p:nvPr>
        </p:nvSpPr>
        <p:spPr/>
        <p:txBody>
          <a:bodyPr/>
          <a:lstStyle/>
          <a:p>
            <a:fld id="{97534D31-9F30-425D-878E-491582887FF0}" type="slidenum">
              <a:rPr lang="nb-NO" smtClean="0"/>
              <a:t>9</a:t>
            </a:fld>
            <a:endParaRPr lang="nb-NO"/>
          </a:p>
        </p:txBody>
      </p:sp>
    </p:spTree>
    <p:extLst>
      <p:ext uri="{BB962C8B-B14F-4D97-AF65-F5344CB8AC3E}">
        <p14:creationId xmlns:p14="http://schemas.microsoft.com/office/powerpoint/2010/main" val="154315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43A31-F432-E234-79C2-02B869921C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3A90E3-C68D-AB74-F6D5-4BF182EA7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069943-8455-A111-AD72-01914502D0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3BA1A2-F61A-034A-7640-5DDB31E2726B}"/>
              </a:ext>
            </a:extLst>
          </p:cNvPr>
          <p:cNvSpPr>
            <a:spLocks noGrp="1"/>
          </p:cNvSpPr>
          <p:nvPr>
            <p:ph type="sldNum" sz="quarter" idx="10"/>
          </p:nvPr>
        </p:nvSpPr>
        <p:spPr/>
        <p:txBody>
          <a:bodyPr/>
          <a:lstStyle/>
          <a:p>
            <a:fld id="{97534D31-9F30-425D-878E-491582887FF0}" type="slidenum">
              <a:rPr lang="nb-NO" smtClean="0"/>
              <a:t>10</a:t>
            </a:fld>
            <a:endParaRPr lang="nb-NO"/>
          </a:p>
        </p:txBody>
      </p:sp>
    </p:spTree>
    <p:extLst>
      <p:ext uri="{BB962C8B-B14F-4D97-AF65-F5344CB8AC3E}">
        <p14:creationId xmlns:p14="http://schemas.microsoft.com/office/powerpoint/2010/main" val="3232299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783CD-F0E8-C3C8-C92A-AE6C914481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008C88-66A1-9063-69F7-5A4A9BA10E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77C7DC-39C5-5BD5-50DA-9AF779A8CE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21EB90A-766E-61E6-6D69-82145C2AE0F8}"/>
              </a:ext>
            </a:extLst>
          </p:cNvPr>
          <p:cNvSpPr>
            <a:spLocks noGrp="1"/>
          </p:cNvSpPr>
          <p:nvPr>
            <p:ph type="sldNum" sz="quarter" idx="10"/>
          </p:nvPr>
        </p:nvSpPr>
        <p:spPr/>
        <p:txBody>
          <a:bodyPr/>
          <a:lstStyle/>
          <a:p>
            <a:fld id="{97534D31-9F30-425D-878E-491582887FF0}" type="slidenum">
              <a:rPr lang="nb-NO" smtClean="0"/>
              <a:t>11</a:t>
            </a:fld>
            <a:endParaRPr lang="nb-NO"/>
          </a:p>
        </p:txBody>
      </p:sp>
    </p:spTree>
    <p:extLst>
      <p:ext uri="{BB962C8B-B14F-4D97-AF65-F5344CB8AC3E}">
        <p14:creationId xmlns:p14="http://schemas.microsoft.com/office/powerpoint/2010/main" val="3168934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97534D31-9F30-425D-878E-491582887FF0}" type="slidenum">
              <a:rPr lang="nb-NO" smtClean="0"/>
              <a:t>33</a:t>
            </a:fld>
            <a:endParaRPr lang="nb-NO"/>
          </a:p>
        </p:txBody>
      </p:sp>
    </p:spTree>
    <p:extLst>
      <p:ext uri="{BB962C8B-B14F-4D97-AF65-F5344CB8AC3E}">
        <p14:creationId xmlns:p14="http://schemas.microsoft.com/office/powerpoint/2010/main" val="6148827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 black background">
    <p:spTree>
      <p:nvGrpSpPr>
        <p:cNvPr id="1" name=""/>
        <p:cNvGrpSpPr/>
        <p:nvPr/>
      </p:nvGrpSpPr>
      <p:grpSpPr>
        <a:xfrm>
          <a:off x="0" y="0"/>
          <a:ext cx="0" cy="0"/>
          <a:chOff x="0" y="0"/>
          <a:chExt cx="0" cy="0"/>
        </a:xfrm>
      </p:grpSpPr>
      <p:pic>
        <p:nvPicPr>
          <p:cNvPr id="8"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35696" y="1844824"/>
            <a:ext cx="5195080" cy="2757600"/>
          </a:xfrm>
          <a:prstGeom prst="rect">
            <a:avLst/>
          </a:prstGeom>
        </p:spPr>
      </p:pic>
    </p:spTree>
    <p:extLst>
      <p:ext uri="{BB962C8B-B14F-4D97-AF65-F5344CB8AC3E}">
        <p14:creationId xmlns:p14="http://schemas.microsoft.com/office/powerpoint/2010/main" val="94176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7866000" cy="970923"/>
          </a:xfrm>
        </p:spPr>
        <p:txBody>
          <a:bodyPr/>
          <a:lstStyle>
            <a:lvl1pPr>
              <a:defRPr/>
            </a:lvl1pPr>
          </a:lstStyle>
          <a:p>
            <a:r>
              <a:rPr lang="en-US"/>
              <a:t>Click to edit Master title style</a:t>
            </a:r>
            <a:endParaRPr lang="nb-NO"/>
          </a:p>
        </p:txBody>
      </p:sp>
      <p:sp>
        <p:nvSpPr>
          <p:cNvPr id="3" name="Text Placeholder 2"/>
          <p:cNvSpPr>
            <a:spLocks noGrp="1"/>
          </p:cNvSpPr>
          <p:nvPr>
            <p:ph type="body" idx="1"/>
          </p:nvPr>
        </p:nvSpPr>
        <p:spPr>
          <a:xfrm>
            <a:off x="630000" y="1535113"/>
            <a:ext cx="37800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716016" y="1535113"/>
            <a:ext cx="3780000"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Date Placeholder 12"/>
          <p:cNvSpPr>
            <a:spLocks noGrp="1"/>
          </p:cNvSpPr>
          <p:nvPr>
            <p:ph type="dt" sz="half" idx="10"/>
          </p:nvPr>
        </p:nvSpPr>
        <p:spPr/>
        <p:txBody>
          <a:bodyPr/>
          <a:lstStyle/>
          <a:p>
            <a:r>
              <a:rPr lang="nb-NO"/>
              <a:t>Name Surname, Place, Date</a:t>
            </a:r>
            <a:endParaRPr lang="nb-NO" dirty="0"/>
          </a:p>
        </p:txBody>
      </p:sp>
      <p:sp>
        <p:nvSpPr>
          <p:cNvPr id="14" name="Footer Placeholder 13"/>
          <p:cNvSpPr>
            <a:spLocks noGrp="1"/>
          </p:cNvSpPr>
          <p:nvPr>
            <p:ph type="ftr" sz="quarter" idx="11"/>
          </p:nvPr>
        </p:nvSpPr>
        <p:spPr/>
        <p:txBody>
          <a:bodyPr/>
          <a:lstStyle/>
          <a:p>
            <a:endParaRPr lang="nb-NO" dirty="0"/>
          </a:p>
        </p:txBody>
      </p:sp>
      <p:sp>
        <p:nvSpPr>
          <p:cNvPr id="15" name="Slide Number Placeholder 14"/>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6" name="Content Placeholder 2"/>
          <p:cNvSpPr>
            <a:spLocks noGrp="1"/>
          </p:cNvSpPr>
          <p:nvPr>
            <p:ph idx="13"/>
          </p:nvPr>
        </p:nvSpPr>
        <p:spPr>
          <a:xfrm>
            <a:off x="630000" y="2171700"/>
            <a:ext cx="3780000" cy="41441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7" name="Content Placeholder 2"/>
          <p:cNvSpPr>
            <a:spLocks noGrp="1"/>
          </p:cNvSpPr>
          <p:nvPr>
            <p:ph idx="14"/>
          </p:nvPr>
        </p:nvSpPr>
        <p:spPr>
          <a:xfrm>
            <a:off x="4716016" y="2171700"/>
            <a:ext cx="3780000" cy="4144118"/>
          </a:xfrm>
        </p:spPr>
        <p:txBody>
          <a:bodyPr/>
          <a:lstStyle>
            <a:lvl1pPr rtl="0">
              <a:defRPr/>
            </a:lvl1pPr>
            <a:lvl2pPr rtl="0">
              <a:defRPr/>
            </a:lvl2pPr>
            <a:lvl3pPr rtl="0">
              <a:defRPr/>
            </a:lvl3pPr>
            <a:lvl4pPr rtl="0">
              <a:defRPr/>
            </a:lvl4pPr>
            <a:lvl5pPr rtl="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1" name="Plassholder for tekst 7"/>
          <p:cNvSpPr>
            <a:spLocks noGrp="1"/>
          </p:cNvSpPr>
          <p:nvPr>
            <p:ph type="body" sz="quarter" idx="15"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301205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7866000" cy="970923"/>
          </a:xfrm>
        </p:spPr>
        <p:txBody>
          <a:bodyPr/>
          <a:lstStyle/>
          <a:p>
            <a:r>
              <a:rPr lang="en-US"/>
              <a:t>Click to edit Master title style</a:t>
            </a:r>
            <a:endParaRPr lang="nb-NO" dirty="0"/>
          </a:p>
        </p:txBody>
      </p:sp>
      <p:sp>
        <p:nvSpPr>
          <p:cNvPr id="9" name="Date Placeholder 8"/>
          <p:cNvSpPr>
            <a:spLocks noGrp="1"/>
          </p:cNvSpPr>
          <p:nvPr>
            <p:ph type="dt" sz="half" idx="10"/>
          </p:nvPr>
        </p:nvSpPr>
        <p:spPr/>
        <p:txBody>
          <a:bodyPr/>
          <a:lstStyle/>
          <a:p>
            <a:r>
              <a:rPr lang="nb-NO"/>
              <a:t>Name Surname, Place, Date</a:t>
            </a:r>
            <a:endParaRPr lang="nb-NO" dirty="0"/>
          </a:p>
        </p:txBody>
      </p:sp>
      <p:sp>
        <p:nvSpPr>
          <p:cNvPr id="10" name="Footer Placeholder 9"/>
          <p:cNvSpPr>
            <a:spLocks noGrp="1"/>
          </p:cNvSpPr>
          <p:nvPr>
            <p:ph type="ftr" sz="quarter" idx="11"/>
          </p:nvPr>
        </p:nvSpPr>
        <p:spPr/>
        <p:txBody>
          <a:bodyPr/>
          <a:lstStyle/>
          <a:p>
            <a:endParaRPr lang="nb-NO" dirty="0"/>
          </a:p>
        </p:txBody>
      </p:sp>
      <p:sp>
        <p:nvSpPr>
          <p:cNvPr id="11" name="Slide Number Placeholder 10"/>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8" name="Plassholder for tekst 7"/>
          <p:cNvSpPr>
            <a:spLocks noGrp="1"/>
          </p:cNvSpPr>
          <p:nvPr>
            <p:ph type="body" sz="quarter" idx="13"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1927733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p>
            <a:r>
              <a:rPr lang="nb-NO"/>
              <a:t>Name Surname, Place, Date</a:t>
            </a:r>
            <a:endParaRPr lang="nb-NO" dirty="0"/>
          </a:p>
        </p:txBody>
      </p:sp>
      <p:sp>
        <p:nvSpPr>
          <p:cNvPr id="10" name="Footer Placeholder 9"/>
          <p:cNvSpPr>
            <a:spLocks noGrp="1"/>
          </p:cNvSpPr>
          <p:nvPr>
            <p:ph type="ftr" sz="quarter" idx="11"/>
          </p:nvPr>
        </p:nvSpPr>
        <p:spPr/>
        <p:txBody>
          <a:bodyPr/>
          <a:lstStyle/>
          <a:p>
            <a:endParaRPr lang="nb-NO" dirty="0"/>
          </a:p>
        </p:txBody>
      </p:sp>
      <p:sp>
        <p:nvSpPr>
          <p:cNvPr id="11" name="Slide Number Placeholder 10"/>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7" name="Content Placeholder 2"/>
          <p:cNvSpPr>
            <a:spLocks noGrp="1"/>
          </p:cNvSpPr>
          <p:nvPr>
            <p:ph idx="1" hasCustomPrompt="1"/>
          </p:nvPr>
        </p:nvSpPr>
        <p:spPr>
          <a:xfrm>
            <a:off x="630000" y="1681200"/>
            <a:ext cx="7866000" cy="4636800"/>
          </a:xfrm>
        </p:spPr>
        <p:txBody>
          <a:bodyPr>
            <a:normAutofit/>
          </a:bodyPr>
          <a:lstStyle>
            <a:lvl1pPr marL="0" indent="0" algn="ctr">
              <a:buNone/>
              <a:defRPr sz="2200">
                <a:solidFill>
                  <a:srgbClr val="2A6C9C"/>
                </a:solidFill>
                <a:latin typeface="Georgia" panose="02040502050405020303" pitchFamily="18" charset="0"/>
              </a:defRPr>
            </a:lvl1pPr>
          </a:lstStyle>
          <a:p>
            <a:pPr lvl="0"/>
            <a:r>
              <a:rPr lang="en-US" dirty="0"/>
              <a:t>“Quote”</a:t>
            </a:r>
          </a:p>
        </p:txBody>
      </p:sp>
      <p:sp>
        <p:nvSpPr>
          <p:cNvPr id="8" name="Plassholder for tekst 7"/>
          <p:cNvSpPr>
            <a:spLocks noGrp="1"/>
          </p:cNvSpPr>
          <p:nvPr>
            <p:ph type="body" sz="quarter" idx="13"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441629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1">
    <p:spTree>
      <p:nvGrpSpPr>
        <p:cNvPr id="1" name=""/>
        <p:cNvGrpSpPr/>
        <p:nvPr/>
      </p:nvGrpSpPr>
      <p:grpSpPr>
        <a:xfrm>
          <a:off x="0" y="0"/>
          <a:ext cx="0" cy="0"/>
          <a:chOff x="0" y="0"/>
          <a:chExt cx="0" cy="0"/>
        </a:xfrm>
      </p:grpSpPr>
      <p:sp>
        <p:nvSpPr>
          <p:cNvPr id="9" name="Rektangel 7"/>
          <p:cNvSpPr/>
          <p:nvPr userDrawn="1"/>
        </p:nvSpPr>
        <p:spPr>
          <a:xfrm>
            <a:off x="167400" y="144000"/>
            <a:ext cx="8809200" cy="617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p:nvPr>
        </p:nvSpPr>
        <p:spPr>
          <a:xfrm>
            <a:off x="630000" y="771455"/>
            <a:ext cx="7866000" cy="2000548"/>
          </a:xfrm>
        </p:spPr>
        <p:txBody>
          <a:bodyPr anchor="t">
            <a:noAutofit/>
          </a:bodyPr>
          <a:lstStyle>
            <a:lvl1pPr>
              <a:defRPr sz="6500">
                <a:solidFill>
                  <a:schemeClr val="bg1"/>
                </a:solidFill>
              </a:defRPr>
            </a:lvl1pPr>
          </a:lstStyle>
          <a:p>
            <a:r>
              <a:rPr lang="en-US"/>
              <a:t>Click to edit Master title style</a:t>
            </a:r>
            <a:endParaRPr lang="nb-NO" dirty="0"/>
          </a:p>
        </p:txBody>
      </p:sp>
      <p:sp>
        <p:nvSpPr>
          <p:cNvPr id="3" name="Content Placeholder 2"/>
          <p:cNvSpPr>
            <a:spLocks noGrp="1"/>
          </p:cNvSpPr>
          <p:nvPr>
            <p:ph idx="1" hasCustomPrompt="1"/>
          </p:nvPr>
        </p:nvSpPr>
        <p:spPr>
          <a:xfrm>
            <a:off x="630000" y="2698548"/>
            <a:ext cx="7866000" cy="215444"/>
          </a:xfrm>
        </p:spPr>
        <p:txBody>
          <a:bodyPr>
            <a:spAutoFit/>
          </a:bodyPr>
          <a:lstStyle>
            <a:lvl1pPr marL="0" indent="0">
              <a:buNone/>
              <a:defRPr>
                <a:solidFill>
                  <a:schemeClr val="bg1"/>
                </a:solidFill>
                <a:latin typeface="+mn-lt"/>
              </a:defRPr>
            </a:lvl1pPr>
          </a:lstStyle>
          <a:p>
            <a:pPr lvl="0"/>
            <a:r>
              <a:rPr lang="en-US" dirty="0"/>
              <a:t>Click to add subtitle</a:t>
            </a:r>
            <a:endParaRPr lang="nb-NO" dirty="0"/>
          </a:p>
        </p:txBody>
      </p:sp>
      <p:sp>
        <p:nvSpPr>
          <p:cNvPr id="10" name="Date Placeholder 9"/>
          <p:cNvSpPr>
            <a:spLocks noGrp="1"/>
          </p:cNvSpPr>
          <p:nvPr>
            <p:ph type="dt" sz="half" idx="10"/>
          </p:nvPr>
        </p:nvSpPr>
        <p:spPr/>
        <p:txBody>
          <a:bodyPr/>
          <a:lstStyle/>
          <a:p>
            <a:r>
              <a:rPr lang="nb-NO"/>
              <a:t>Name Surname, Place, Date</a:t>
            </a:r>
            <a:endParaRPr lang="nb-NO" dirty="0"/>
          </a:p>
        </p:txBody>
      </p:sp>
      <p:sp>
        <p:nvSpPr>
          <p:cNvPr id="11" name="Footer Placeholder 10"/>
          <p:cNvSpPr>
            <a:spLocks noGrp="1"/>
          </p:cNvSpPr>
          <p:nvPr>
            <p:ph type="ftr" sz="quarter" idx="11"/>
          </p:nvPr>
        </p:nvSpPr>
        <p:spPr/>
        <p:txBody>
          <a:bodyPr/>
          <a:lstStyle/>
          <a:p>
            <a:endParaRPr lang="nb-NO" dirty="0"/>
          </a:p>
        </p:txBody>
      </p:sp>
      <p:sp>
        <p:nvSpPr>
          <p:cNvPr id="12" name="Slide Number Placeholder 11"/>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11727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pter #2">
    <p:spTree>
      <p:nvGrpSpPr>
        <p:cNvPr id="1" name=""/>
        <p:cNvGrpSpPr/>
        <p:nvPr/>
      </p:nvGrpSpPr>
      <p:grpSpPr>
        <a:xfrm>
          <a:off x="0" y="0"/>
          <a:ext cx="0" cy="0"/>
          <a:chOff x="0" y="0"/>
          <a:chExt cx="0" cy="0"/>
        </a:xfrm>
      </p:grpSpPr>
      <p:sp>
        <p:nvSpPr>
          <p:cNvPr id="9" name="Rektangel 7"/>
          <p:cNvSpPr/>
          <p:nvPr userDrawn="1"/>
        </p:nvSpPr>
        <p:spPr>
          <a:xfrm>
            <a:off x="167400" y="144000"/>
            <a:ext cx="8809200" cy="617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p:nvPr>
        </p:nvSpPr>
        <p:spPr>
          <a:xfrm>
            <a:off x="630000" y="771455"/>
            <a:ext cx="7866000" cy="2000548"/>
          </a:xfrm>
        </p:spPr>
        <p:txBody>
          <a:bodyPr anchor="t">
            <a:noAutofit/>
          </a:bodyPr>
          <a:lstStyle>
            <a:lvl1pPr>
              <a:defRPr sz="6500">
                <a:solidFill>
                  <a:schemeClr val="bg1"/>
                </a:solidFill>
              </a:defRPr>
            </a:lvl1pPr>
          </a:lstStyle>
          <a:p>
            <a:r>
              <a:rPr lang="en-US"/>
              <a:t>Click to edit Master title style</a:t>
            </a:r>
            <a:endParaRPr lang="nb-NO" dirty="0"/>
          </a:p>
        </p:txBody>
      </p:sp>
      <p:sp>
        <p:nvSpPr>
          <p:cNvPr id="3" name="Content Placeholder 2"/>
          <p:cNvSpPr>
            <a:spLocks noGrp="1"/>
          </p:cNvSpPr>
          <p:nvPr>
            <p:ph idx="1" hasCustomPrompt="1"/>
          </p:nvPr>
        </p:nvSpPr>
        <p:spPr>
          <a:xfrm>
            <a:off x="630000" y="2698548"/>
            <a:ext cx="7866000" cy="215444"/>
          </a:xfrm>
        </p:spPr>
        <p:txBody>
          <a:bodyPr>
            <a:spAutoFit/>
          </a:bodyPr>
          <a:lstStyle>
            <a:lvl1pPr marL="0" indent="0">
              <a:buNone/>
              <a:defRPr>
                <a:solidFill>
                  <a:schemeClr val="bg1"/>
                </a:solidFill>
                <a:latin typeface="+mn-lt"/>
              </a:defRPr>
            </a:lvl1pPr>
          </a:lstStyle>
          <a:p>
            <a:pPr lvl="0"/>
            <a:r>
              <a:rPr lang="en-US" dirty="0"/>
              <a:t>Click to add subtitle</a:t>
            </a:r>
            <a:endParaRPr lang="nb-NO" dirty="0"/>
          </a:p>
        </p:txBody>
      </p:sp>
      <p:sp>
        <p:nvSpPr>
          <p:cNvPr id="10" name="Date Placeholder 9"/>
          <p:cNvSpPr>
            <a:spLocks noGrp="1"/>
          </p:cNvSpPr>
          <p:nvPr>
            <p:ph type="dt" sz="half" idx="10"/>
          </p:nvPr>
        </p:nvSpPr>
        <p:spPr/>
        <p:txBody>
          <a:bodyPr/>
          <a:lstStyle/>
          <a:p>
            <a:r>
              <a:rPr lang="nb-NO"/>
              <a:t>Name Surname, Place, Date</a:t>
            </a:r>
            <a:endParaRPr lang="nb-NO" dirty="0"/>
          </a:p>
        </p:txBody>
      </p:sp>
      <p:sp>
        <p:nvSpPr>
          <p:cNvPr id="11" name="Footer Placeholder 10"/>
          <p:cNvSpPr>
            <a:spLocks noGrp="1"/>
          </p:cNvSpPr>
          <p:nvPr>
            <p:ph type="ftr" sz="quarter" idx="11"/>
          </p:nvPr>
        </p:nvSpPr>
        <p:spPr/>
        <p:txBody>
          <a:bodyPr/>
          <a:lstStyle/>
          <a:p>
            <a:endParaRPr lang="nb-NO" dirty="0"/>
          </a:p>
        </p:txBody>
      </p:sp>
      <p:sp>
        <p:nvSpPr>
          <p:cNvPr id="12" name="Slide Number Placeholder 11"/>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1816450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pter #3">
    <p:spTree>
      <p:nvGrpSpPr>
        <p:cNvPr id="1" name=""/>
        <p:cNvGrpSpPr/>
        <p:nvPr/>
      </p:nvGrpSpPr>
      <p:grpSpPr>
        <a:xfrm>
          <a:off x="0" y="0"/>
          <a:ext cx="0" cy="0"/>
          <a:chOff x="0" y="0"/>
          <a:chExt cx="0" cy="0"/>
        </a:xfrm>
      </p:grpSpPr>
      <p:sp>
        <p:nvSpPr>
          <p:cNvPr id="9" name="Rektangel 7"/>
          <p:cNvSpPr/>
          <p:nvPr userDrawn="1"/>
        </p:nvSpPr>
        <p:spPr>
          <a:xfrm>
            <a:off x="167400" y="144000"/>
            <a:ext cx="8809200" cy="6174000"/>
          </a:xfrm>
          <a:prstGeom prst="rect">
            <a:avLst/>
          </a:prstGeom>
          <a:solidFill>
            <a:srgbClr val="BDE6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p:nvPr>
        </p:nvSpPr>
        <p:spPr>
          <a:xfrm>
            <a:off x="630000" y="771455"/>
            <a:ext cx="7866000" cy="2000548"/>
          </a:xfrm>
        </p:spPr>
        <p:txBody>
          <a:bodyPr anchor="t">
            <a:noAutofit/>
          </a:bodyPr>
          <a:lstStyle>
            <a:lvl1pPr>
              <a:defRPr sz="6500">
                <a:solidFill>
                  <a:schemeClr val="accent1"/>
                </a:solidFill>
              </a:defRPr>
            </a:lvl1pPr>
          </a:lstStyle>
          <a:p>
            <a:r>
              <a:rPr lang="en-US"/>
              <a:t>Click to edit Master title style</a:t>
            </a:r>
            <a:endParaRPr lang="nb-NO" dirty="0"/>
          </a:p>
        </p:txBody>
      </p:sp>
      <p:sp>
        <p:nvSpPr>
          <p:cNvPr id="3" name="Content Placeholder 2"/>
          <p:cNvSpPr>
            <a:spLocks noGrp="1"/>
          </p:cNvSpPr>
          <p:nvPr>
            <p:ph idx="1" hasCustomPrompt="1"/>
          </p:nvPr>
        </p:nvSpPr>
        <p:spPr>
          <a:xfrm>
            <a:off x="630000" y="2698548"/>
            <a:ext cx="7866000" cy="215444"/>
          </a:xfrm>
        </p:spPr>
        <p:txBody>
          <a:bodyPr>
            <a:spAutoFit/>
          </a:bodyPr>
          <a:lstStyle>
            <a:lvl1pPr marL="0" indent="0">
              <a:buNone/>
              <a:defRPr>
                <a:solidFill>
                  <a:schemeClr val="accent1"/>
                </a:solidFill>
                <a:latin typeface="+mn-lt"/>
              </a:defRPr>
            </a:lvl1pPr>
          </a:lstStyle>
          <a:p>
            <a:pPr lvl="0"/>
            <a:r>
              <a:rPr lang="en-US" dirty="0"/>
              <a:t>Click to add subtitle</a:t>
            </a:r>
            <a:endParaRPr lang="nb-NO" dirty="0"/>
          </a:p>
        </p:txBody>
      </p:sp>
      <p:sp>
        <p:nvSpPr>
          <p:cNvPr id="10" name="Date Placeholder 9"/>
          <p:cNvSpPr>
            <a:spLocks noGrp="1"/>
          </p:cNvSpPr>
          <p:nvPr>
            <p:ph type="dt" sz="half" idx="10"/>
          </p:nvPr>
        </p:nvSpPr>
        <p:spPr/>
        <p:txBody>
          <a:bodyPr/>
          <a:lstStyle/>
          <a:p>
            <a:r>
              <a:rPr lang="nb-NO"/>
              <a:t>Name Surname, Place, Date</a:t>
            </a:r>
            <a:endParaRPr lang="nb-NO" dirty="0"/>
          </a:p>
        </p:txBody>
      </p:sp>
      <p:sp>
        <p:nvSpPr>
          <p:cNvPr id="11" name="Footer Placeholder 10"/>
          <p:cNvSpPr>
            <a:spLocks noGrp="1"/>
          </p:cNvSpPr>
          <p:nvPr>
            <p:ph type="ftr" sz="quarter" idx="11"/>
          </p:nvPr>
        </p:nvSpPr>
        <p:spPr/>
        <p:txBody>
          <a:bodyPr/>
          <a:lstStyle/>
          <a:p>
            <a:endParaRPr lang="nb-NO" dirty="0"/>
          </a:p>
        </p:txBody>
      </p:sp>
      <p:sp>
        <p:nvSpPr>
          <p:cNvPr id="12" name="Slide Number Placeholder 11"/>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933283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pter #4">
    <p:spTree>
      <p:nvGrpSpPr>
        <p:cNvPr id="1" name=""/>
        <p:cNvGrpSpPr/>
        <p:nvPr/>
      </p:nvGrpSpPr>
      <p:grpSpPr>
        <a:xfrm>
          <a:off x="0" y="0"/>
          <a:ext cx="0" cy="0"/>
          <a:chOff x="0" y="0"/>
          <a:chExt cx="0" cy="0"/>
        </a:xfrm>
      </p:grpSpPr>
      <p:sp>
        <p:nvSpPr>
          <p:cNvPr id="9" name="Rektangel 7"/>
          <p:cNvSpPr/>
          <p:nvPr userDrawn="1"/>
        </p:nvSpPr>
        <p:spPr>
          <a:xfrm>
            <a:off x="169200" y="144000"/>
            <a:ext cx="8809200" cy="6174000"/>
          </a:xfrm>
          <a:prstGeom prst="rect">
            <a:avLst/>
          </a:prstGeom>
          <a:solidFill>
            <a:srgbClr val="CC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1"/>
          <p:cNvSpPr>
            <a:spLocks noGrp="1"/>
          </p:cNvSpPr>
          <p:nvPr>
            <p:ph type="title"/>
          </p:nvPr>
        </p:nvSpPr>
        <p:spPr>
          <a:xfrm>
            <a:off x="630000" y="771455"/>
            <a:ext cx="7866000" cy="2000548"/>
          </a:xfrm>
        </p:spPr>
        <p:txBody>
          <a:bodyPr anchor="t">
            <a:noAutofit/>
          </a:bodyPr>
          <a:lstStyle>
            <a:lvl1pPr>
              <a:defRPr sz="6500">
                <a:solidFill>
                  <a:schemeClr val="accent1"/>
                </a:solidFill>
              </a:defRPr>
            </a:lvl1pPr>
          </a:lstStyle>
          <a:p>
            <a:r>
              <a:rPr lang="en-US"/>
              <a:t>Click to edit Master title style</a:t>
            </a:r>
            <a:endParaRPr lang="nb-NO" dirty="0"/>
          </a:p>
        </p:txBody>
      </p:sp>
      <p:sp>
        <p:nvSpPr>
          <p:cNvPr id="3" name="Content Placeholder 2"/>
          <p:cNvSpPr>
            <a:spLocks noGrp="1"/>
          </p:cNvSpPr>
          <p:nvPr>
            <p:ph idx="1" hasCustomPrompt="1"/>
          </p:nvPr>
        </p:nvSpPr>
        <p:spPr>
          <a:xfrm>
            <a:off x="630000" y="2698548"/>
            <a:ext cx="7866000" cy="215444"/>
          </a:xfrm>
        </p:spPr>
        <p:txBody>
          <a:bodyPr>
            <a:spAutoFit/>
          </a:bodyPr>
          <a:lstStyle>
            <a:lvl1pPr marL="0" indent="0">
              <a:buNone/>
              <a:defRPr>
                <a:solidFill>
                  <a:schemeClr val="accent1"/>
                </a:solidFill>
                <a:latin typeface="+mn-lt"/>
              </a:defRPr>
            </a:lvl1pPr>
          </a:lstStyle>
          <a:p>
            <a:pPr lvl="0"/>
            <a:r>
              <a:rPr lang="en-US" dirty="0"/>
              <a:t>Click to add subtitle</a:t>
            </a:r>
            <a:endParaRPr lang="nb-NO" dirty="0"/>
          </a:p>
        </p:txBody>
      </p:sp>
      <p:sp>
        <p:nvSpPr>
          <p:cNvPr id="10" name="Date Placeholder 9"/>
          <p:cNvSpPr>
            <a:spLocks noGrp="1"/>
          </p:cNvSpPr>
          <p:nvPr>
            <p:ph type="dt" sz="half" idx="10"/>
          </p:nvPr>
        </p:nvSpPr>
        <p:spPr/>
        <p:txBody>
          <a:bodyPr/>
          <a:lstStyle/>
          <a:p>
            <a:r>
              <a:rPr lang="nb-NO"/>
              <a:t>Name Surname, Place, Date</a:t>
            </a:r>
            <a:endParaRPr lang="nb-NO" dirty="0"/>
          </a:p>
        </p:txBody>
      </p:sp>
      <p:sp>
        <p:nvSpPr>
          <p:cNvPr id="11" name="Footer Placeholder 10"/>
          <p:cNvSpPr>
            <a:spLocks noGrp="1"/>
          </p:cNvSpPr>
          <p:nvPr>
            <p:ph type="ftr" sz="quarter" idx="11"/>
          </p:nvPr>
        </p:nvSpPr>
        <p:spPr/>
        <p:txBody>
          <a:bodyPr/>
          <a:lstStyle/>
          <a:p>
            <a:endParaRPr lang="nb-NO" dirty="0"/>
          </a:p>
        </p:txBody>
      </p:sp>
      <p:sp>
        <p:nvSpPr>
          <p:cNvPr id="12" name="Slide Number Placeholder 11"/>
          <p:cNvSpPr>
            <a:spLocks noGrp="1"/>
          </p:cNvSpPr>
          <p:nvPr>
            <p:ph type="sldNum" sz="quarter" idx="12"/>
          </p:nvPr>
        </p:nvSpPr>
        <p:spPr/>
        <p:txBody>
          <a:bodyPr/>
          <a:lstStyle/>
          <a:p>
            <a:r>
              <a:rPr lang="nb-NO" dirty="0"/>
              <a:t>Page </a:t>
            </a:r>
            <a:fld id="{62F8C147-E5C9-4E5A-BFDA-02BE385E1D0E}" type="slidenum">
              <a:rPr lang="nb-NO" smtClean="0"/>
              <a:pPr/>
              <a:t>‹#›</a:t>
            </a:fld>
            <a:endParaRPr lang="nb-NO" dirty="0"/>
          </a:p>
        </p:txBody>
      </p:sp>
    </p:spTree>
    <p:extLst>
      <p:ext uri="{BB962C8B-B14F-4D97-AF65-F5344CB8AC3E}">
        <p14:creationId xmlns:p14="http://schemas.microsoft.com/office/powerpoint/2010/main" val="12462716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and picture">
    <p:spTree>
      <p:nvGrpSpPr>
        <p:cNvPr id="1" name=""/>
        <p:cNvGrpSpPr/>
        <p:nvPr/>
      </p:nvGrpSpPr>
      <p:grpSpPr>
        <a:xfrm>
          <a:off x="0" y="0"/>
          <a:ext cx="0" cy="0"/>
          <a:chOff x="0" y="0"/>
          <a:chExt cx="0" cy="0"/>
        </a:xfrm>
      </p:grpSpPr>
      <p:sp>
        <p:nvSpPr>
          <p:cNvPr id="12" name="Picture Placeholder 11"/>
          <p:cNvSpPr>
            <a:spLocks noGrp="1"/>
          </p:cNvSpPr>
          <p:nvPr>
            <p:ph type="pic" sz="quarter" idx="10" hasCustomPrompt="1"/>
          </p:nvPr>
        </p:nvSpPr>
        <p:spPr>
          <a:xfrm>
            <a:off x="167400" y="144000"/>
            <a:ext cx="8809200" cy="6174000"/>
          </a:xfrm>
          <a:solidFill>
            <a:schemeClr val="accent2"/>
          </a:solidFill>
        </p:spPr>
        <p:txBody>
          <a:bodyPr tIns="2520000"/>
          <a:lstStyle>
            <a:lvl1pPr marL="0" indent="0" algn="ctr">
              <a:buNone/>
              <a:defRPr>
                <a:solidFill>
                  <a:schemeClr val="tx1"/>
                </a:solidFill>
              </a:defRPr>
            </a:lvl1pPr>
          </a:lstStyle>
          <a:p>
            <a:r>
              <a:rPr lang="nb-NO" dirty="0" err="1"/>
              <a:t>Insert</a:t>
            </a:r>
            <a:r>
              <a:rPr lang="nb-NO" dirty="0"/>
              <a:t> </a:t>
            </a:r>
            <a:r>
              <a:rPr lang="nb-NO" dirty="0" err="1"/>
              <a:t>picture</a:t>
            </a:r>
            <a:endParaRPr lang="nb-NO" dirty="0"/>
          </a:p>
        </p:txBody>
      </p:sp>
      <p:cxnSp>
        <p:nvCxnSpPr>
          <p:cNvPr id="8" name="Rett linje 11"/>
          <p:cNvCxnSpPr/>
          <p:nvPr userDrawn="1"/>
        </p:nvCxnSpPr>
        <p:spPr>
          <a:xfrm>
            <a:off x="167400" y="6393600"/>
            <a:ext cx="880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89263" y="6486143"/>
            <a:ext cx="554737" cy="371857"/>
          </a:xfrm>
          <a:prstGeom prst="rect">
            <a:avLst/>
          </a:prstGeom>
        </p:spPr>
      </p:pic>
      <p:sp>
        <p:nvSpPr>
          <p:cNvPr id="9" name="Title 1"/>
          <p:cNvSpPr>
            <a:spLocks noGrp="1"/>
          </p:cNvSpPr>
          <p:nvPr>
            <p:ph type="title"/>
          </p:nvPr>
        </p:nvSpPr>
        <p:spPr>
          <a:xfrm>
            <a:off x="630000" y="376238"/>
            <a:ext cx="7866000" cy="973761"/>
          </a:xfrm>
        </p:spPr>
        <p:txBody>
          <a:bodyPr/>
          <a:lstStyle>
            <a:lvl1pPr>
              <a:defRPr>
                <a:solidFill>
                  <a:schemeClr val="bg1"/>
                </a:solidFill>
              </a:defRPr>
            </a:lvl1pPr>
          </a:lstStyle>
          <a:p>
            <a:r>
              <a:rPr lang="en-US"/>
              <a:t>Click to edit Master title style</a:t>
            </a:r>
            <a:endParaRPr lang="nb-NO" dirty="0"/>
          </a:p>
        </p:txBody>
      </p:sp>
      <p:sp>
        <p:nvSpPr>
          <p:cNvPr id="4" name="Date Placeholder 3"/>
          <p:cNvSpPr>
            <a:spLocks noGrp="1"/>
          </p:cNvSpPr>
          <p:nvPr>
            <p:ph type="dt" sz="half" idx="11"/>
          </p:nvPr>
        </p:nvSpPr>
        <p:spPr/>
        <p:txBody>
          <a:bodyPr/>
          <a:lstStyle/>
          <a:p>
            <a:r>
              <a:rPr lang="nb-NO"/>
              <a:t>Name Surname, Place, Date</a:t>
            </a:r>
            <a:endParaRPr lang="nb-NO" dirty="0"/>
          </a:p>
        </p:txBody>
      </p:sp>
      <p:sp>
        <p:nvSpPr>
          <p:cNvPr id="5" name="Footer Placeholder 4"/>
          <p:cNvSpPr>
            <a:spLocks noGrp="1"/>
          </p:cNvSpPr>
          <p:nvPr>
            <p:ph type="ftr" sz="quarter" idx="12"/>
          </p:nvPr>
        </p:nvSpPr>
        <p:spPr/>
        <p:txBody>
          <a:bodyPr/>
          <a:lstStyle/>
          <a:p>
            <a:endParaRPr lang="nb-NO" dirty="0"/>
          </a:p>
        </p:txBody>
      </p:sp>
      <p:sp>
        <p:nvSpPr>
          <p:cNvPr id="6" name="Slide Number Placeholder 5"/>
          <p:cNvSpPr>
            <a:spLocks noGrp="1"/>
          </p:cNvSpPr>
          <p:nvPr>
            <p:ph type="sldNum" sz="quarter" idx="13"/>
          </p:nvPr>
        </p:nvSpPr>
        <p:spPr/>
        <p:txBody>
          <a:body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12611574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 no footer">
    <p:spTree>
      <p:nvGrpSpPr>
        <p:cNvPr id="1" name=""/>
        <p:cNvGrpSpPr/>
        <p:nvPr/>
      </p:nvGrpSpPr>
      <p:grpSpPr>
        <a:xfrm>
          <a:off x="0" y="0"/>
          <a:ext cx="0" cy="0"/>
          <a:chOff x="0" y="0"/>
          <a:chExt cx="0" cy="0"/>
        </a:xfrm>
      </p:grpSpPr>
      <p:sp>
        <p:nvSpPr>
          <p:cNvPr id="5" name="Title 1"/>
          <p:cNvSpPr>
            <a:spLocks noGrp="1"/>
          </p:cNvSpPr>
          <p:nvPr>
            <p:ph type="title"/>
          </p:nvPr>
        </p:nvSpPr>
        <p:spPr>
          <a:xfrm>
            <a:off x="630000" y="379076"/>
            <a:ext cx="7866000" cy="970923"/>
          </a:xfrm>
        </p:spPr>
        <p:txBody>
          <a:bodyPr/>
          <a:lstStyle/>
          <a:p>
            <a:r>
              <a:rPr lang="en-US"/>
              <a:t>Click to edit Master title style</a:t>
            </a:r>
            <a:endParaRPr lang="nb-NO" dirty="0"/>
          </a:p>
        </p:txBody>
      </p:sp>
      <p:sp>
        <p:nvSpPr>
          <p:cNvPr id="4" name="Plassholder for tekst 7"/>
          <p:cNvSpPr>
            <a:spLocks noGrp="1"/>
          </p:cNvSpPr>
          <p:nvPr>
            <p:ph type="body" sz="quarter" idx="13"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3002171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r>
              <a:rPr lang="nb-NO"/>
              <a:t>Name Surname, Place, Date</a:t>
            </a:r>
            <a:endParaRPr lang="nb-NO" dirty="0"/>
          </a:p>
        </p:txBody>
      </p:sp>
      <p:sp>
        <p:nvSpPr>
          <p:cNvPr id="9" name="Footer Placeholder 8"/>
          <p:cNvSpPr>
            <a:spLocks noGrp="1"/>
          </p:cNvSpPr>
          <p:nvPr>
            <p:ph type="ftr" sz="quarter" idx="11"/>
          </p:nvPr>
        </p:nvSpPr>
        <p:spPr/>
        <p:txBody>
          <a:bodyPr/>
          <a:lstStyle/>
          <a:p>
            <a:endParaRPr lang="nb-NO" dirty="0"/>
          </a:p>
        </p:txBody>
      </p:sp>
      <p:sp>
        <p:nvSpPr>
          <p:cNvPr id="10" name="Slide Number Placeholder 9"/>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1521925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Logo on white background">
    <p:spTree>
      <p:nvGrpSpPr>
        <p:cNvPr id="1" name=""/>
        <p:cNvGrpSpPr/>
        <p:nvPr/>
      </p:nvGrpSpPr>
      <p:grpSpPr>
        <a:xfrm>
          <a:off x="0" y="0"/>
          <a:ext cx="0" cy="0"/>
          <a:chOff x="0" y="0"/>
          <a:chExt cx="0" cy="0"/>
        </a:xfrm>
      </p:grpSpPr>
      <p:pic>
        <p:nvPicPr>
          <p:cNvPr id="8"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35696" y="1844824"/>
            <a:ext cx="5195080" cy="2757600"/>
          </a:xfrm>
          <a:prstGeom prst="rect">
            <a:avLst/>
          </a:prstGeom>
        </p:spPr>
      </p:pic>
    </p:spTree>
    <p:extLst>
      <p:ext uri="{BB962C8B-B14F-4D97-AF65-F5344CB8AC3E}">
        <p14:creationId xmlns:p14="http://schemas.microsoft.com/office/powerpoint/2010/main" val="233811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Picture Placeholder 11"/>
          <p:cNvSpPr>
            <a:spLocks noGrp="1"/>
          </p:cNvSpPr>
          <p:nvPr>
            <p:ph type="pic" sz="quarter" idx="10" hasCustomPrompt="1"/>
          </p:nvPr>
        </p:nvSpPr>
        <p:spPr>
          <a:xfrm>
            <a:off x="167400" y="144000"/>
            <a:ext cx="8809200" cy="6174000"/>
          </a:xfrm>
          <a:blipFill dpi="0" rotWithShape="1">
            <a:blip r:embed="rId2"/>
            <a:srcRect/>
            <a:stretch>
              <a:fillRect/>
            </a:stretch>
          </a:blipFill>
        </p:spPr>
        <p:txBody>
          <a:bodyPr tIns="2520000"/>
          <a:lstStyle>
            <a:lvl1pPr marL="0" indent="0" algn="ctr">
              <a:buNone/>
              <a:defRPr>
                <a:solidFill>
                  <a:schemeClr val="tx1"/>
                </a:solidFill>
              </a:defRPr>
            </a:lvl1pPr>
          </a:lstStyle>
          <a:p>
            <a:r>
              <a:rPr lang="nb-NO" dirty="0" err="1"/>
              <a:t>Insert</a:t>
            </a:r>
            <a:r>
              <a:rPr lang="nb-NO" dirty="0"/>
              <a:t> </a:t>
            </a:r>
            <a:r>
              <a:rPr lang="nb-NO" dirty="0" err="1"/>
              <a:t>picture</a:t>
            </a:r>
            <a:endParaRPr lang="nb-NO" dirty="0"/>
          </a:p>
        </p:txBody>
      </p:sp>
      <p:sp>
        <p:nvSpPr>
          <p:cNvPr id="2" name="Title 1"/>
          <p:cNvSpPr>
            <a:spLocks noGrp="1"/>
          </p:cNvSpPr>
          <p:nvPr>
            <p:ph type="ctrTitle"/>
          </p:nvPr>
        </p:nvSpPr>
        <p:spPr>
          <a:xfrm>
            <a:off x="167400" y="3430800"/>
            <a:ext cx="8809200" cy="2394000"/>
          </a:xfrm>
          <a:solidFill>
            <a:schemeClr val="tx1">
              <a:alpha val="60000"/>
            </a:schemeClr>
          </a:solidFill>
        </p:spPr>
        <p:txBody>
          <a:bodyPr lIns="324000" tIns="324000" rIns="324000" anchor="t">
            <a:normAutofit/>
          </a:bodyPr>
          <a:lstStyle>
            <a:lvl1pPr>
              <a:defRPr sz="4000">
                <a:solidFill>
                  <a:schemeClr val="bg1"/>
                </a:solidFill>
              </a:defRPr>
            </a:lvl1pPr>
          </a:lstStyle>
          <a:p>
            <a:r>
              <a:rPr lang="en-US"/>
              <a:t>Click to edit Master title style</a:t>
            </a:r>
            <a:endParaRPr lang="nb-NO" dirty="0"/>
          </a:p>
        </p:txBody>
      </p:sp>
      <p:sp>
        <p:nvSpPr>
          <p:cNvPr id="3" name="Subtitle 2"/>
          <p:cNvSpPr>
            <a:spLocks noGrp="1"/>
          </p:cNvSpPr>
          <p:nvPr>
            <p:ph type="subTitle" idx="1"/>
          </p:nvPr>
        </p:nvSpPr>
        <p:spPr>
          <a:xfrm>
            <a:off x="167400" y="4412729"/>
            <a:ext cx="8809200" cy="288032"/>
          </a:xfrm>
        </p:spPr>
        <p:txBody>
          <a:bodyPr lIns="324000" rIns="324000"/>
          <a:lstStyle>
            <a:lvl1pPr marL="0" indent="0" algn="l">
              <a:buNone/>
              <a:defRPr>
                <a:solidFill>
                  <a:schemeClr val="bg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b-NO" dirty="0"/>
          </a:p>
        </p:txBody>
      </p:sp>
      <p:sp>
        <p:nvSpPr>
          <p:cNvPr id="17" name="Date Placeholder 16"/>
          <p:cNvSpPr>
            <a:spLocks noGrp="1"/>
          </p:cNvSpPr>
          <p:nvPr>
            <p:ph type="dt" sz="half" idx="12"/>
          </p:nvPr>
        </p:nvSpPr>
        <p:spPr>
          <a:xfrm>
            <a:off x="167400" y="5440280"/>
            <a:ext cx="8809200" cy="288032"/>
          </a:xfrm>
        </p:spPr>
        <p:txBody>
          <a:bodyPr lIns="324000" rIns="324000"/>
          <a:lstStyle>
            <a:lvl1pPr>
              <a:defRPr sz="1400">
                <a:solidFill>
                  <a:schemeClr val="bg1"/>
                </a:solidFill>
              </a:defRPr>
            </a:lvl1pPr>
          </a:lstStyle>
          <a:p>
            <a:r>
              <a:rPr lang="nb-NO"/>
              <a:t>Name Surname, Place, Date</a:t>
            </a:r>
            <a:endParaRPr lang="nb-NO" dirty="0"/>
          </a:p>
        </p:txBody>
      </p:sp>
      <p:cxnSp>
        <p:nvCxnSpPr>
          <p:cNvPr id="8" name="Rett linje 11"/>
          <p:cNvCxnSpPr/>
          <p:nvPr userDrawn="1"/>
        </p:nvCxnSpPr>
        <p:spPr>
          <a:xfrm>
            <a:off x="167400" y="6393600"/>
            <a:ext cx="880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89263" y="6486143"/>
            <a:ext cx="554737" cy="371857"/>
          </a:xfrm>
          <a:prstGeom prst="rect">
            <a:avLst/>
          </a:prstGeom>
        </p:spPr>
      </p:pic>
    </p:spTree>
    <p:extLst>
      <p:ext uri="{BB962C8B-B14F-4D97-AF65-F5344CB8AC3E}">
        <p14:creationId xmlns:p14="http://schemas.microsoft.com/office/powerpoint/2010/main" val="2075265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long titl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400" y="4950693"/>
            <a:ext cx="8809200" cy="288032"/>
          </a:xfrm>
        </p:spPr>
        <p:txBody>
          <a:bodyPr lIns="324000" rIns="324000"/>
          <a:lstStyle>
            <a:lvl1pPr marL="0" indent="0" algn="l">
              <a:buNone/>
              <a:defRPr>
                <a:solidFill>
                  <a:schemeClr val="bg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b-NO" dirty="0"/>
          </a:p>
        </p:txBody>
      </p:sp>
      <p:sp>
        <p:nvSpPr>
          <p:cNvPr id="17" name="Date Placeholder 16"/>
          <p:cNvSpPr>
            <a:spLocks noGrp="1"/>
          </p:cNvSpPr>
          <p:nvPr>
            <p:ph type="dt" sz="half" idx="12"/>
          </p:nvPr>
        </p:nvSpPr>
        <p:spPr>
          <a:xfrm>
            <a:off x="167400" y="5439891"/>
            <a:ext cx="8809200" cy="288032"/>
          </a:xfrm>
        </p:spPr>
        <p:txBody>
          <a:bodyPr lIns="324000" rIns="324000"/>
          <a:lstStyle>
            <a:lvl1pPr>
              <a:defRPr sz="1400">
                <a:solidFill>
                  <a:schemeClr val="bg1"/>
                </a:solidFill>
              </a:defRPr>
            </a:lvl1pPr>
          </a:lstStyle>
          <a:p>
            <a:r>
              <a:rPr lang="nb-NO"/>
              <a:t>Name Surname, Place, Date</a:t>
            </a:r>
            <a:endParaRPr lang="nb-NO" dirty="0"/>
          </a:p>
        </p:txBody>
      </p:sp>
      <p:cxnSp>
        <p:nvCxnSpPr>
          <p:cNvPr id="8" name="Rett linje 11"/>
          <p:cNvCxnSpPr/>
          <p:nvPr userDrawn="1"/>
        </p:nvCxnSpPr>
        <p:spPr>
          <a:xfrm>
            <a:off x="167400" y="6393600"/>
            <a:ext cx="880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5639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0000" y="376238"/>
            <a:ext cx="7866000" cy="973761"/>
          </a:xfrm>
        </p:spPr>
        <p:txBody>
          <a:bodyPr/>
          <a:lstStyle/>
          <a:p>
            <a:r>
              <a:rPr lang="en-US"/>
              <a:t>Click to edit Master title style</a:t>
            </a:r>
            <a:endParaRPr lang="nb-NO"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0" name="Date Placeholder 9"/>
          <p:cNvSpPr>
            <a:spLocks noGrp="1"/>
          </p:cNvSpPr>
          <p:nvPr>
            <p:ph type="dt" sz="half" idx="10"/>
          </p:nvPr>
        </p:nvSpPr>
        <p:spPr/>
        <p:txBody>
          <a:bodyPr/>
          <a:lstStyle/>
          <a:p>
            <a:r>
              <a:rPr lang="nb-NO"/>
              <a:t>Name Surname, Place, Date</a:t>
            </a:r>
            <a:endParaRPr lang="nb-NO" dirty="0"/>
          </a:p>
        </p:txBody>
      </p:sp>
      <p:sp>
        <p:nvSpPr>
          <p:cNvPr id="11" name="Footer Placeholder 10"/>
          <p:cNvSpPr>
            <a:spLocks noGrp="1"/>
          </p:cNvSpPr>
          <p:nvPr>
            <p:ph type="ftr" sz="quarter" idx="11"/>
          </p:nvPr>
        </p:nvSpPr>
        <p:spPr/>
        <p:txBody>
          <a:bodyPr/>
          <a:lstStyle/>
          <a:p>
            <a:endParaRPr lang="nb-NO" dirty="0"/>
          </a:p>
        </p:txBody>
      </p:sp>
      <p:sp>
        <p:nvSpPr>
          <p:cNvPr id="12" name="Slide Number Placeholder 11"/>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5" name="Plassholder for tekst 7"/>
          <p:cNvSpPr>
            <a:spLocks noGrp="1"/>
          </p:cNvSpPr>
          <p:nvPr>
            <p:ph type="body" sz="quarter" idx="13"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92452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3780000" cy="970923"/>
          </a:xfrm>
        </p:spPr>
        <p:txBody>
          <a:bodyPr/>
          <a:lstStyle/>
          <a:p>
            <a:r>
              <a:rPr lang="en-US"/>
              <a:t>Click to edit Master title style</a:t>
            </a:r>
            <a:endParaRPr lang="nb-NO" dirty="0"/>
          </a:p>
        </p:txBody>
      </p:sp>
      <p:sp>
        <p:nvSpPr>
          <p:cNvPr id="14" name="Date Placeholder 13"/>
          <p:cNvSpPr>
            <a:spLocks noGrp="1"/>
          </p:cNvSpPr>
          <p:nvPr>
            <p:ph type="dt" sz="half" idx="10"/>
          </p:nvPr>
        </p:nvSpPr>
        <p:spPr/>
        <p:txBody>
          <a:bodyPr/>
          <a:lstStyle/>
          <a:p>
            <a:r>
              <a:rPr lang="nb-NO"/>
              <a:t>Name Surname, Place, Date</a:t>
            </a:r>
            <a:endParaRPr lang="nb-NO" dirty="0"/>
          </a:p>
        </p:txBody>
      </p:sp>
      <p:sp>
        <p:nvSpPr>
          <p:cNvPr id="15" name="Footer Placeholder 14"/>
          <p:cNvSpPr>
            <a:spLocks noGrp="1"/>
          </p:cNvSpPr>
          <p:nvPr>
            <p:ph type="ftr" sz="quarter" idx="11"/>
          </p:nvPr>
        </p:nvSpPr>
        <p:spPr/>
        <p:txBody>
          <a:bodyPr/>
          <a:lstStyle/>
          <a:p>
            <a:endParaRPr lang="nb-NO" dirty="0"/>
          </a:p>
        </p:txBody>
      </p:sp>
      <p:sp>
        <p:nvSpPr>
          <p:cNvPr id="16" name="Slide Number Placeholder 15"/>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7" name="Content Placeholder 2"/>
          <p:cNvSpPr>
            <a:spLocks noGrp="1"/>
          </p:cNvSpPr>
          <p:nvPr>
            <p:ph idx="1"/>
          </p:nvPr>
        </p:nvSpPr>
        <p:spPr>
          <a:xfrm>
            <a:off x="630000" y="1681200"/>
            <a:ext cx="3780000" cy="463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icture Placeholder 3"/>
          <p:cNvSpPr>
            <a:spLocks noGrp="1"/>
          </p:cNvSpPr>
          <p:nvPr>
            <p:ph type="pic" sz="quarter" idx="13" hasCustomPrompt="1"/>
          </p:nvPr>
        </p:nvSpPr>
        <p:spPr>
          <a:xfrm>
            <a:off x="4552320" y="144000"/>
            <a:ext cx="4406400" cy="6174000"/>
          </a:xfrm>
          <a:solidFill>
            <a:schemeClr val="bg1">
              <a:lumMod val="95000"/>
            </a:schemeClr>
          </a:solidFill>
        </p:spPr>
        <p:txBody>
          <a:bodyPr tIns="2520000"/>
          <a:lstStyle>
            <a:lvl1pPr marL="0" indent="0" algn="ctr">
              <a:buNone/>
              <a:defRPr/>
            </a:lvl1pPr>
          </a:lstStyle>
          <a:p>
            <a:r>
              <a:rPr lang="nb-NO" dirty="0" err="1"/>
              <a:t>Insert</a:t>
            </a:r>
            <a:r>
              <a:rPr lang="nb-NO" dirty="0"/>
              <a:t> </a:t>
            </a:r>
            <a:r>
              <a:rPr lang="nb-NO" dirty="0" err="1"/>
              <a:t>picture</a:t>
            </a:r>
            <a:endParaRPr lang="nb-NO" dirty="0"/>
          </a:p>
        </p:txBody>
      </p:sp>
      <p:sp>
        <p:nvSpPr>
          <p:cNvPr id="9" name="Plassholder for tekst 7"/>
          <p:cNvSpPr>
            <a:spLocks noGrp="1"/>
          </p:cNvSpPr>
          <p:nvPr>
            <p:ph type="body" sz="quarter" idx="15" hasCustomPrompt="1"/>
          </p:nvPr>
        </p:nvSpPr>
        <p:spPr>
          <a:xfrm>
            <a:off x="198025" y="144000"/>
            <a:ext cx="4240917"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158319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two pictures">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3780000" cy="970923"/>
          </a:xfrm>
        </p:spPr>
        <p:txBody>
          <a:bodyPr/>
          <a:lstStyle/>
          <a:p>
            <a:r>
              <a:rPr lang="en-US"/>
              <a:t>Click to edit Master title style</a:t>
            </a:r>
            <a:endParaRPr lang="nb-NO" dirty="0"/>
          </a:p>
        </p:txBody>
      </p:sp>
      <p:sp>
        <p:nvSpPr>
          <p:cNvPr id="14" name="Date Placeholder 13"/>
          <p:cNvSpPr>
            <a:spLocks noGrp="1"/>
          </p:cNvSpPr>
          <p:nvPr>
            <p:ph type="dt" sz="half" idx="10"/>
          </p:nvPr>
        </p:nvSpPr>
        <p:spPr/>
        <p:txBody>
          <a:bodyPr/>
          <a:lstStyle/>
          <a:p>
            <a:r>
              <a:rPr lang="nb-NO"/>
              <a:t>Name Surname, Place, Date</a:t>
            </a:r>
            <a:endParaRPr lang="nb-NO" dirty="0"/>
          </a:p>
        </p:txBody>
      </p:sp>
      <p:sp>
        <p:nvSpPr>
          <p:cNvPr id="15" name="Footer Placeholder 14"/>
          <p:cNvSpPr>
            <a:spLocks noGrp="1"/>
          </p:cNvSpPr>
          <p:nvPr>
            <p:ph type="ftr" sz="quarter" idx="11"/>
          </p:nvPr>
        </p:nvSpPr>
        <p:spPr/>
        <p:txBody>
          <a:bodyPr/>
          <a:lstStyle/>
          <a:p>
            <a:endParaRPr lang="nb-NO" dirty="0"/>
          </a:p>
        </p:txBody>
      </p:sp>
      <p:sp>
        <p:nvSpPr>
          <p:cNvPr id="16" name="Slide Number Placeholder 15"/>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7" name="Content Placeholder 2"/>
          <p:cNvSpPr>
            <a:spLocks noGrp="1"/>
          </p:cNvSpPr>
          <p:nvPr>
            <p:ph idx="1"/>
          </p:nvPr>
        </p:nvSpPr>
        <p:spPr>
          <a:xfrm>
            <a:off x="630000" y="1681200"/>
            <a:ext cx="3780000" cy="46373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icture Placeholder 3"/>
          <p:cNvSpPr>
            <a:spLocks noGrp="1"/>
          </p:cNvSpPr>
          <p:nvPr>
            <p:ph type="pic" sz="quarter" idx="13" hasCustomPrompt="1"/>
          </p:nvPr>
        </p:nvSpPr>
        <p:spPr>
          <a:xfrm>
            <a:off x="4552320" y="144000"/>
            <a:ext cx="4406400" cy="3024378"/>
          </a:xfrm>
          <a:solidFill>
            <a:schemeClr val="bg1">
              <a:lumMod val="95000"/>
            </a:schemeClr>
          </a:solidFill>
        </p:spPr>
        <p:txBody>
          <a:bodyPr tIns="1008000"/>
          <a:lstStyle>
            <a:lvl1pPr marL="0" indent="0" algn="ctr">
              <a:buNone/>
              <a:defRPr/>
            </a:lvl1pPr>
          </a:lstStyle>
          <a:p>
            <a:r>
              <a:rPr lang="nb-NO" dirty="0" err="1"/>
              <a:t>Insert</a:t>
            </a:r>
            <a:r>
              <a:rPr lang="nb-NO" dirty="0"/>
              <a:t> </a:t>
            </a:r>
            <a:r>
              <a:rPr lang="nb-NO" dirty="0" err="1"/>
              <a:t>picture</a:t>
            </a:r>
            <a:endParaRPr lang="nb-NO" dirty="0"/>
          </a:p>
        </p:txBody>
      </p:sp>
      <p:sp>
        <p:nvSpPr>
          <p:cNvPr id="9" name="Plassholder for tekst 7"/>
          <p:cNvSpPr>
            <a:spLocks noGrp="1"/>
          </p:cNvSpPr>
          <p:nvPr>
            <p:ph type="body" sz="quarter" idx="15" hasCustomPrompt="1"/>
          </p:nvPr>
        </p:nvSpPr>
        <p:spPr>
          <a:xfrm>
            <a:off x="198025" y="144000"/>
            <a:ext cx="4240917" cy="144190"/>
          </a:xfrm>
        </p:spPr>
        <p:txBody>
          <a:bodyPr>
            <a:normAutofit/>
          </a:bodyPr>
          <a:lstStyle>
            <a:lvl1pPr marL="0" indent="0">
              <a:buNone/>
              <a:defRPr sz="700" b="1" baseline="0"/>
            </a:lvl1pPr>
          </a:lstStyle>
          <a:p>
            <a:pPr lvl="0"/>
            <a:r>
              <a:rPr lang="nb-NO" dirty="0"/>
              <a:t>Chapter heading</a:t>
            </a:r>
          </a:p>
        </p:txBody>
      </p:sp>
      <p:sp>
        <p:nvSpPr>
          <p:cNvPr id="10" name="Picture Placeholder 3"/>
          <p:cNvSpPr>
            <a:spLocks noGrp="1"/>
          </p:cNvSpPr>
          <p:nvPr>
            <p:ph type="pic" sz="quarter" idx="14" hasCustomPrompt="1"/>
          </p:nvPr>
        </p:nvSpPr>
        <p:spPr>
          <a:xfrm>
            <a:off x="4552320" y="3291840"/>
            <a:ext cx="4406400" cy="3025100"/>
          </a:xfrm>
          <a:solidFill>
            <a:schemeClr val="bg1">
              <a:lumMod val="95000"/>
            </a:schemeClr>
          </a:solidFill>
        </p:spPr>
        <p:txBody>
          <a:bodyPr tIns="1008000"/>
          <a:lstStyle>
            <a:lvl1pPr marL="0" indent="0" algn="ctr" rtl="0">
              <a:buNone/>
              <a:defRPr/>
            </a:lvl1pPr>
          </a:lstStyle>
          <a:p>
            <a:r>
              <a:rPr lang="nb-NO" dirty="0" err="1"/>
              <a:t>Insert</a:t>
            </a:r>
            <a:r>
              <a:rPr lang="nb-NO" dirty="0"/>
              <a:t> </a:t>
            </a:r>
            <a:r>
              <a:rPr lang="nb-NO" dirty="0" err="1"/>
              <a:t>picture</a:t>
            </a:r>
            <a:endParaRPr lang="nb-NO" dirty="0"/>
          </a:p>
        </p:txBody>
      </p:sp>
    </p:spTree>
    <p:extLst>
      <p:ext uri="{BB962C8B-B14F-4D97-AF65-F5344CB8AC3E}">
        <p14:creationId xmlns:p14="http://schemas.microsoft.com/office/powerpoint/2010/main" val="1033361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7866000" cy="970923"/>
          </a:xfrm>
        </p:spPr>
        <p:txBody>
          <a:bodyPr/>
          <a:lstStyle/>
          <a:p>
            <a:r>
              <a:rPr lang="en-US"/>
              <a:t>Click to edit Master title style</a:t>
            </a:r>
            <a:endParaRPr lang="nb-NO"/>
          </a:p>
        </p:txBody>
      </p:sp>
      <p:sp>
        <p:nvSpPr>
          <p:cNvPr id="14" name="Date Placeholder 13"/>
          <p:cNvSpPr>
            <a:spLocks noGrp="1"/>
          </p:cNvSpPr>
          <p:nvPr>
            <p:ph type="dt" sz="half" idx="10"/>
          </p:nvPr>
        </p:nvSpPr>
        <p:spPr/>
        <p:txBody>
          <a:bodyPr/>
          <a:lstStyle/>
          <a:p>
            <a:r>
              <a:rPr lang="nb-NO"/>
              <a:t>Name Surname, Place, Date</a:t>
            </a:r>
            <a:endParaRPr lang="nb-NO" dirty="0"/>
          </a:p>
        </p:txBody>
      </p:sp>
      <p:sp>
        <p:nvSpPr>
          <p:cNvPr id="15" name="Footer Placeholder 14"/>
          <p:cNvSpPr>
            <a:spLocks noGrp="1"/>
          </p:cNvSpPr>
          <p:nvPr>
            <p:ph type="ftr" sz="quarter" idx="11"/>
          </p:nvPr>
        </p:nvSpPr>
        <p:spPr/>
        <p:txBody>
          <a:bodyPr/>
          <a:lstStyle/>
          <a:p>
            <a:endParaRPr lang="nb-NO" dirty="0"/>
          </a:p>
        </p:txBody>
      </p:sp>
      <p:sp>
        <p:nvSpPr>
          <p:cNvPr id="16" name="Slide Number Placeholder 15"/>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7" name="Content Placeholder 2"/>
          <p:cNvSpPr>
            <a:spLocks noGrp="1"/>
          </p:cNvSpPr>
          <p:nvPr>
            <p:ph idx="1"/>
          </p:nvPr>
        </p:nvSpPr>
        <p:spPr>
          <a:xfrm>
            <a:off x="630000" y="1681200"/>
            <a:ext cx="3780000" cy="463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8" name="Content Placeholder 2"/>
          <p:cNvSpPr>
            <a:spLocks noGrp="1"/>
          </p:cNvSpPr>
          <p:nvPr>
            <p:ph idx="13"/>
          </p:nvPr>
        </p:nvSpPr>
        <p:spPr>
          <a:xfrm>
            <a:off x="4716016" y="1681200"/>
            <a:ext cx="3780000" cy="4636800"/>
          </a:xfrm>
        </p:spPr>
        <p:txBody>
          <a:bodyPr/>
          <a:lstStyle>
            <a:lvl1pPr rtl="0">
              <a:defRPr/>
            </a:lvl1pPr>
            <a:lvl2pPr rtl="0">
              <a:defRPr/>
            </a:lvl2pPr>
            <a:lvl3pPr rtl="0">
              <a:defRPr/>
            </a:lvl3pPr>
            <a:lvl4pPr rtl="0">
              <a:defRPr/>
            </a:lvl4pPr>
            <a:lvl5pPr rtl="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0" name="Plassholder for tekst 7"/>
          <p:cNvSpPr>
            <a:spLocks noGrp="1"/>
          </p:cNvSpPr>
          <p:nvPr>
            <p:ph type="body" sz="quarter" idx="14"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4245932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630000" y="379076"/>
            <a:ext cx="7866000" cy="970923"/>
          </a:xfrm>
        </p:spPr>
        <p:txBody>
          <a:bodyPr/>
          <a:lstStyle/>
          <a:p>
            <a:r>
              <a:rPr lang="en-US"/>
              <a:t>Click to edit Master title style</a:t>
            </a:r>
            <a:endParaRPr lang="nb-NO"/>
          </a:p>
        </p:txBody>
      </p:sp>
      <p:sp>
        <p:nvSpPr>
          <p:cNvPr id="14" name="Date Placeholder 13"/>
          <p:cNvSpPr>
            <a:spLocks noGrp="1"/>
          </p:cNvSpPr>
          <p:nvPr>
            <p:ph type="dt" sz="half" idx="10"/>
          </p:nvPr>
        </p:nvSpPr>
        <p:spPr/>
        <p:txBody>
          <a:bodyPr/>
          <a:lstStyle/>
          <a:p>
            <a:r>
              <a:rPr lang="nb-NO"/>
              <a:t>Name Surname, Place, Date</a:t>
            </a:r>
            <a:endParaRPr lang="nb-NO" dirty="0"/>
          </a:p>
        </p:txBody>
      </p:sp>
      <p:sp>
        <p:nvSpPr>
          <p:cNvPr id="15" name="Footer Placeholder 14"/>
          <p:cNvSpPr>
            <a:spLocks noGrp="1"/>
          </p:cNvSpPr>
          <p:nvPr>
            <p:ph type="ftr" sz="quarter" idx="11"/>
          </p:nvPr>
        </p:nvSpPr>
        <p:spPr/>
        <p:txBody>
          <a:bodyPr/>
          <a:lstStyle/>
          <a:p>
            <a:endParaRPr lang="nb-NO" dirty="0"/>
          </a:p>
        </p:txBody>
      </p:sp>
      <p:sp>
        <p:nvSpPr>
          <p:cNvPr id="16" name="Slide Number Placeholder 15"/>
          <p:cNvSpPr>
            <a:spLocks noGrp="1"/>
          </p:cNvSpPr>
          <p:nvPr>
            <p:ph type="sldNum" sz="quarter" idx="12"/>
          </p:nvPr>
        </p:nvSpPr>
        <p:spPr/>
        <p:txBody>
          <a:bodyPr/>
          <a:lstStyle/>
          <a:p>
            <a:r>
              <a:rPr lang="nb-NO"/>
              <a:t>Page </a:t>
            </a:r>
            <a:fld id="{62F8C147-E5C9-4E5A-BFDA-02BE385E1D0E}" type="slidenum">
              <a:rPr lang="nb-NO" smtClean="0"/>
              <a:pPr/>
              <a:t>‹#›</a:t>
            </a:fld>
            <a:endParaRPr lang="nb-NO" dirty="0"/>
          </a:p>
        </p:txBody>
      </p:sp>
      <p:sp>
        <p:nvSpPr>
          <p:cNvPr id="17" name="Content Placeholder 2"/>
          <p:cNvSpPr>
            <a:spLocks noGrp="1"/>
          </p:cNvSpPr>
          <p:nvPr>
            <p:ph idx="1"/>
          </p:nvPr>
        </p:nvSpPr>
        <p:spPr>
          <a:xfrm>
            <a:off x="630000" y="2203474"/>
            <a:ext cx="2196000" cy="37982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2" name="Content Placeholder 2"/>
          <p:cNvSpPr>
            <a:spLocks noGrp="1"/>
          </p:cNvSpPr>
          <p:nvPr>
            <p:ph idx="15"/>
          </p:nvPr>
        </p:nvSpPr>
        <p:spPr>
          <a:xfrm>
            <a:off x="3474000" y="2203474"/>
            <a:ext cx="2196000" cy="3798201"/>
          </a:xfrm>
        </p:spPr>
        <p:txBody>
          <a:bodyPr/>
          <a:lstStyle>
            <a:lvl1pPr rtl="0">
              <a:defRPr/>
            </a:lvl1pPr>
            <a:lvl2pPr rtl="0">
              <a:defRPr/>
            </a:lvl2pPr>
            <a:lvl3pPr rtl="0">
              <a:defRPr/>
            </a:lvl3pPr>
            <a:lvl4pPr rtl="0">
              <a:defRPr/>
            </a:lvl4pPr>
            <a:lvl5pPr rtl="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3" name="Content Placeholder 2"/>
          <p:cNvSpPr>
            <a:spLocks noGrp="1"/>
          </p:cNvSpPr>
          <p:nvPr>
            <p:ph idx="16"/>
          </p:nvPr>
        </p:nvSpPr>
        <p:spPr>
          <a:xfrm>
            <a:off x="6319242" y="2203474"/>
            <a:ext cx="2196000" cy="3798201"/>
          </a:xfrm>
        </p:spPr>
        <p:txBody>
          <a:bodyPr/>
          <a:lstStyle>
            <a:lvl1pPr rtl="0">
              <a:defRPr/>
            </a:lvl1pPr>
            <a:lvl2pPr rtl="0">
              <a:defRPr/>
            </a:lvl2pPr>
            <a:lvl3pPr rtl="0">
              <a:defRPr/>
            </a:lvl3pPr>
            <a:lvl4pPr rtl="0">
              <a:defRPr/>
            </a:lvl4pPr>
            <a:lvl5pPr rtl="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cxnSp>
        <p:nvCxnSpPr>
          <p:cNvPr id="8" name="Straight Connector 7"/>
          <p:cNvCxnSpPr/>
          <p:nvPr userDrawn="1"/>
        </p:nvCxnSpPr>
        <p:spPr>
          <a:xfrm>
            <a:off x="3182400" y="2203200"/>
            <a:ext cx="0" cy="37984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5965946" y="2203200"/>
            <a:ext cx="0" cy="3798475"/>
          </a:xfrm>
          <a:prstGeom prst="line">
            <a:avLst/>
          </a:prstGeom>
        </p:spPr>
        <p:style>
          <a:lnRef idx="1">
            <a:schemeClr val="accent1"/>
          </a:lnRef>
          <a:fillRef idx="0">
            <a:schemeClr val="accent1"/>
          </a:fillRef>
          <a:effectRef idx="0">
            <a:schemeClr val="accent1"/>
          </a:effectRef>
          <a:fontRef idx="minor">
            <a:schemeClr val="tx1"/>
          </a:fontRef>
        </p:style>
      </p:cxnSp>
      <p:sp>
        <p:nvSpPr>
          <p:cNvPr id="18" name="Plassholder for tekst 7"/>
          <p:cNvSpPr>
            <a:spLocks noGrp="1"/>
          </p:cNvSpPr>
          <p:nvPr>
            <p:ph type="body" sz="quarter" idx="13" hasCustomPrompt="1"/>
          </p:nvPr>
        </p:nvSpPr>
        <p:spPr>
          <a:xfrm>
            <a:off x="198025" y="144000"/>
            <a:ext cx="8770696" cy="144190"/>
          </a:xfrm>
        </p:spPr>
        <p:txBody>
          <a:bodyPr>
            <a:normAutofit/>
          </a:bodyPr>
          <a:lstStyle>
            <a:lvl1pPr marL="0" indent="0">
              <a:buNone/>
              <a:defRPr sz="700" b="1" baseline="0"/>
            </a:lvl1pPr>
          </a:lstStyle>
          <a:p>
            <a:pPr lvl="0"/>
            <a:r>
              <a:rPr lang="nb-NO" dirty="0"/>
              <a:t>Chapter heading</a:t>
            </a:r>
          </a:p>
        </p:txBody>
      </p:sp>
    </p:spTree>
    <p:extLst>
      <p:ext uri="{BB962C8B-B14F-4D97-AF65-F5344CB8AC3E}">
        <p14:creationId xmlns:p14="http://schemas.microsoft.com/office/powerpoint/2010/main" val="3859539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0000" y="266400"/>
            <a:ext cx="7866000" cy="1083600"/>
          </a:xfrm>
          <a:prstGeom prst="rect">
            <a:avLst/>
          </a:prstGeom>
        </p:spPr>
        <p:txBody>
          <a:bodyPr vert="horz" lIns="0" tIns="0" rIns="0" bIns="0" rtlCol="0" anchor="b">
            <a:normAutofit/>
          </a:bodyPr>
          <a:lstStyle/>
          <a:p>
            <a:r>
              <a:rPr lang="en-US"/>
              <a:t>Click to edit Master title style</a:t>
            </a:r>
            <a:endParaRPr lang="nb-NO" dirty="0"/>
          </a:p>
        </p:txBody>
      </p:sp>
      <p:sp>
        <p:nvSpPr>
          <p:cNvPr id="3" name="Text Placeholder 2"/>
          <p:cNvSpPr>
            <a:spLocks noGrp="1"/>
          </p:cNvSpPr>
          <p:nvPr>
            <p:ph type="body" idx="1"/>
          </p:nvPr>
        </p:nvSpPr>
        <p:spPr>
          <a:xfrm>
            <a:off x="630000" y="1681200"/>
            <a:ext cx="7866000" cy="46368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cxnSp>
        <p:nvCxnSpPr>
          <p:cNvPr id="7" name="Rett linje 11"/>
          <p:cNvCxnSpPr/>
          <p:nvPr userDrawn="1"/>
        </p:nvCxnSpPr>
        <p:spPr>
          <a:xfrm>
            <a:off x="167400" y="6393600"/>
            <a:ext cx="880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Date Placeholder 3"/>
          <p:cNvSpPr>
            <a:spLocks noGrp="1"/>
          </p:cNvSpPr>
          <p:nvPr>
            <p:ph type="dt" sz="half" idx="2"/>
          </p:nvPr>
        </p:nvSpPr>
        <p:spPr>
          <a:xfrm>
            <a:off x="539552" y="6574941"/>
            <a:ext cx="1224136" cy="133660"/>
          </a:xfrm>
          <a:prstGeom prst="rect">
            <a:avLst/>
          </a:prstGeom>
        </p:spPr>
        <p:txBody>
          <a:bodyPr vert="horz" lIns="0" tIns="0" rIns="0" bIns="0" rtlCol="0" anchor="t"/>
          <a:lstStyle>
            <a:lvl1pPr algn="l" rtl="0">
              <a:defRPr sz="700">
                <a:solidFill>
                  <a:srgbClr val="404042"/>
                </a:solidFill>
              </a:defRPr>
            </a:lvl1pPr>
          </a:lstStyle>
          <a:p>
            <a:r>
              <a:rPr lang="nb-NO"/>
              <a:t>Name Surname, Place, Date</a:t>
            </a:r>
            <a:endParaRPr lang="nb-NO" dirty="0"/>
          </a:p>
        </p:txBody>
      </p:sp>
      <p:sp>
        <p:nvSpPr>
          <p:cNvPr id="10" name="Footer Placeholder 4"/>
          <p:cNvSpPr>
            <a:spLocks noGrp="1"/>
          </p:cNvSpPr>
          <p:nvPr>
            <p:ph type="ftr" sz="quarter" idx="3"/>
          </p:nvPr>
        </p:nvSpPr>
        <p:spPr>
          <a:xfrm>
            <a:off x="2101330" y="6574941"/>
            <a:ext cx="4941341" cy="133660"/>
          </a:xfrm>
          <a:prstGeom prst="rect">
            <a:avLst/>
          </a:prstGeom>
        </p:spPr>
        <p:txBody>
          <a:bodyPr vert="horz" lIns="0" tIns="0" rIns="0" bIns="0" rtlCol="0" anchor="t"/>
          <a:lstStyle>
            <a:lvl1pPr algn="ctr" rtl="0">
              <a:defRPr sz="700" b="1">
                <a:solidFill>
                  <a:srgbClr val="404042"/>
                </a:solidFill>
              </a:defRPr>
            </a:lvl1pPr>
          </a:lstStyle>
          <a:p>
            <a:endParaRPr lang="nb-NO" dirty="0"/>
          </a:p>
        </p:txBody>
      </p:sp>
      <p:sp>
        <p:nvSpPr>
          <p:cNvPr id="11" name="Slide Number Placeholder 5"/>
          <p:cNvSpPr>
            <a:spLocks noGrp="1"/>
          </p:cNvSpPr>
          <p:nvPr>
            <p:ph type="sldNum" sz="quarter" idx="4"/>
          </p:nvPr>
        </p:nvSpPr>
        <p:spPr>
          <a:xfrm>
            <a:off x="167400" y="6574941"/>
            <a:ext cx="372152" cy="133660"/>
          </a:xfrm>
          <a:prstGeom prst="rect">
            <a:avLst/>
          </a:prstGeom>
        </p:spPr>
        <p:txBody>
          <a:bodyPr vert="horz" lIns="0" tIns="0" rIns="0" bIns="0" rtlCol="0" anchor="t"/>
          <a:lstStyle>
            <a:lvl1pPr algn="l" rtl="0">
              <a:defRPr sz="700">
                <a:solidFill>
                  <a:srgbClr val="DC271E"/>
                </a:solidFill>
              </a:defRPr>
            </a:lvl1pPr>
          </a:lstStyle>
          <a:p>
            <a:r>
              <a:rPr lang="nb-NO"/>
              <a:t>Page </a:t>
            </a:r>
            <a:fld id="{62F8C147-E5C9-4E5A-BFDA-02BE385E1D0E}" type="slidenum">
              <a:rPr lang="nb-NO" smtClean="0"/>
              <a:pPr/>
              <a:t>‹#›</a:t>
            </a:fld>
            <a:endParaRPr lang="nb-NO" dirty="0"/>
          </a:p>
        </p:txBody>
      </p:sp>
    </p:spTree>
    <p:extLst>
      <p:ext uri="{BB962C8B-B14F-4D97-AF65-F5344CB8AC3E}">
        <p14:creationId xmlns:p14="http://schemas.microsoft.com/office/powerpoint/2010/main" val="215980406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49" r:id="rId3"/>
    <p:sldLayoutId id="2147483671" r:id="rId4"/>
    <p:sldLayoutId id="2147483650" r:id="rId5"/>
    <p:sldLayoutId id="2147483662" r:id="rId6"/>
    <p:sldLayoutId id="2147483663" r:id="rId7"/>
    <p:sldLayoutId id="2147483652" r:id="rId8"/>
    <p:sldLayoutId id="2147483670" r:id="rId9"/>
    <p:sldLayoutId id="2147483653" r:id="rId10"/>
    <p:sldLayoutId id="2147483654" r:id="rId11"/>
    <p:sldLayoutId id="2147483668" r:id="rId12"/>
    <p:sldLayoutId id="2147483664" r:id="rId13"/>
    <p:sldLayoutId id="2147483665" r:id="rId14"/>
    <p:sldLayoutId id="2147483666" r:id="rId15"/>
    <p:sldLayoutId id="2147483667" r:id="rId16"/>
    <p:sldLayoutId id="2147483672" r:id="rId17"/>
    <p:sldLayoutId id="2147483669" r:id="rId18"/>
    <p:sldLayoutId id="2147483655" r:id="rId19"/>
  </p:sldLayoutIdLst>
  <p:hf hdr="0"/>
  <p:txStyles>
    <p:titleStyle>
      <a:lvl1pPr algn="l" defTabSz="914400" rtl="0" eaLnBrk="1" latinLnBrk="0" hangingPunct="1">
        <a:spcBef>
          <a:spcPct val="0"/>
        </a:spcBef>
        <a:buNone/>
        <a:defRPr sz="3000" kern="1200">
          <a:solidFill>
            <a:schemeClr val="tx1"/>
          </a:solidFill>
          <a:latin typeface="+mj-lt"/>
          <a:ea typeface="+mj-ea"/>
          <a:cs typeface="+mj-cs"/>
        </a:defRPr>
      </a:lvl1pPr>
    </p:titleStyle>
    <p:bodyStyle>
      <a:lvl1pPr marL="180975" indent="-180975" algn="l" defTabSz="914400" rtl="0" eaLnBrk="1" latinLnBrk="0" hangingPunct="1">
        <a:spcBef>
          <a:spcPts val="700"/>
        </a:spcBef>
        <a:buClr>
          <a:srgbClr val="DC271E"/>
        </a:buClr>
        <a:buFont typeface="Arial" panose="020B0604020202020204" pitchFamily="34" charset="0"/>
        <a:buChar char="•"/>
        <a:defRPr sz="1400" kern="1200">
          <a:solidFill>
            <a:srgbClr val="4C4D4F"/>
          </a:solidFill>
          <a:latin typeface="+mn-lt"/>
          <a:ea typeface="+mn-ea"/>
          <a:cs typeface="+mn-cs"/>
        </a:defRPr>
      </a:lvl1pPr>
      <a:lvl2pPr marL="361950" indent="-180975" algn="l" defTabSz="914400" rtl="0" eaLnBrk="1" latinLnBrk="0" hangingPunct="1">
        <a:spcBef>
          <a:spcPts val="0"/>
        </a:spcBef>
        <a:buFont typeface="Arial" panose="020B0604020202020204" pitchFamily="34" charset="0"/>
        <a:buChar char="–"/>
        <a:defRPr sz="1400" kern="1200">
          <a:solidFill>
            <a:srgbClr val="4C4D4F"/>
          </a:solidFill>
          <a:latin typeface="+mn-lt"/>
          <a:ea typeface="+mn-ea"/>
          <a:cs typeface="+mn-cs"/>
        </a:defRPr>
      </a:lvl2pPr>
      <a:lvl3pPr marL="542925" indent="-180975" algn="l" defTabSz="914400" rtl="0" eaLnBrk="1" latinLnBrk="0" hangingPunct="1">
        <a:spcBef>
          <a:spcPts val="0"/>
        </a:spcBef>
        <a:buFont typeface="Arial" panose="020B0604020202020204" pitchFamily="34" charset="0"/>
        <a:buChar char="•"/>
        <a:defRPr sz="1200" kern="1200">
          <a:solidFill>
            <a:srgbClr val="4C4D4F"/>
          </a:solidFill>
          <a:latin typeface="+mn-lt"/>
          <a:ea typeface="+mn-ea"/>
          <a:cs typeface="+mn-cs"/>
        </a:defRPr>
      </a:lvl3pPr>
      <a:lvl4pPr marL="714375" indent="-171450" algn="l" defTabSz="914400" rtl="0" eaLnBrk="1" latinLnBrk="0" hangingPunct="1">
        <a:spcBef>
          <a:spcPts val="0"/>
        </a:spcBef>
        <a:buFont typeface="Arial" panose="020B0604020202020204" pitchFamily="34" charset="0"/>
        <a:buChar char="–"/>
        <a:defRPr sz="1200" kern="1200">
          <a:solidFill>
            <a:srgbClr val="4C4D4F"/>
          </a:solidFill>
          <a:latin typeface="+mn-lt"/>
          <a:ea typeface="+mn-ea"/>
          <a:cs typeface="+mn-cs"/>
        </a:defRPr>
      </a:lvl4pPr>
      <a:lvl5pPr marL="895350" indent="-180975" algn="l" defTabSz="914400" rtl="0" eaLnBrk="1" latinLnBrk="0" hangingPunct="1">
        <a:spcBef>
          <a:spcPts val="0"/>
        </a:spcBef>
        <a:buFont typeface="Arial" panose="020B0604020202020204" pitchFamily="34" charset="0"/>
        <a:buChar char="»"/>
        <a:defRPr sz="1200" kern="1200">
          <a:solidFill>
            <a:srgbClr val="4C4D4F"/>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hyperlink" Target="mailto:john.slater@jsrladvisory.com"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4.emf"/><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DDCDC"/>
        </a:solidFill>
        <a:effectLst/>
      </p:bgPr>
    </p:bg>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167400" y="2133600"/>
            <a:ext cx="8809200" cy="2394000"/>
          </a:xfrm>
          <a:gradFill flip="none" rotWithShape="1">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p:spPr>
        <p:txBody>
          <a:bodyPr>
            <a:normAutofit/>
          </a:bodyPr>
          <a:lstStyle/>
          <a:p>
            <a:pPr marL="233363">
              <a:lnSpc>
                <a:spcPct val="100000"/>
              </a:lnSpc>
              <a:spcBef>
                <a:spcPts val="0"/>
              </a:spcBef>
              <a:defRPr/>
            </a:pPr>
            <a:r>
              <a:rPr lang="en-US" sz="3200" b="1" dirty="0">
                <a:solidFill>
                  <a:schemeClr val="bg1"/>
                </a:solidFill>
              </a:rPr>
              <a:t>Getting comfortable with risk assessment</a:t>
            </a:r>
            <a:br>
              <a:rPr lang="en-US" sz="3200" b="1" dirty="0">
                <a:solidFill>
                  <a:schemeClr val="bg1"/>
                </a:solidFill>
              </a:rPr>
            </a:br>
            <a:r>
              <a:rPr lang="en-US" sz="3200" b="1" i="1" dirty="0">
                <a:solidFill>
                  <a:schemeClr val="bg1"/>
                </a:solidFill>
              </a:rPr>
              <a:t>Free training material</a:t>
            </a:r>
            <a:br>
              <a:rPr lang="en-US" sz="3200" dirty="0">
                <a:solidFill>
                  <a:schemeClr val="bg1"/>
                </a:solidFill>
              </a:rPr>
            </a:br>
            <a:endParaRPr lang="en-US" sz="3200" dirty="0">
              <a:solidFill>
                <a:schemeClr val="bg1"/>
              </a:solidFill>
            </a:endParaRPr>
          </a:p>
        </p:txBody>
      </p:sp>
      <p:pic>
        <p:nvPicPr>
          <p:cNvPr id="4" name="Picture 3">
            <a:extLst>
              <a:ext uri="{FF2B5EF4-FFF2-40B4-BE49-F238E27FC236}">
                <a16:creationId xmlns:a16="http://schemas.microsoft.com/office/drawing/2014/main" id="{F3B4D2E0-42C7-43F2-A6A7-2D6F101C14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6244" y="5181600"/>
            <a:ext cx="2245356" cy="1060805"/>
          </a:xfrm>
          <a:prstGeom prst="rect">
            <a:avLst/>
          </a:prstGeom>
        </p:spPr>
      </p:pic>
    </p:spTree>
    <p:extLst>
      <p:ext uri="{BB962C8B-B14F-4D97-AF65-F5344CB8AC3E}">
        <p14:creationId xmlns:p14="http://schemas.microsoft.com/office/powerpoint/2010/main" val="466566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BB2F0-3BE2-39B2-FE58-B468C2C84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1A2313-AF28-5F70-E9BB-E3F6CD9E1F3C}"/>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Hazards and hazard events/effects</a:t>
            </a:r>
            <a:endParaRPr lang="en-US" sz="1800" dirty="0">
              <a:latin typeface="Arial"/>
              <a:cs typeface="Arial"/>
            </a:endParaRPr>
          </a:p>
        </p:txBody>
      </p:sp>
      <p:sp>
        <p:nvSpPr>
          <p:cNvPr id="6" name="Slide Number Placeholder 5">
            <a:extLst>
              <a:ext uri="{FF2B5EF4-FFF2-40B4-BE49-F238E27FC236}">
                <a16:creationId xmlns:a16="http://schemas.microsoft.com/office/drawing/2014/main" id="{2EDB6E67-CBEE-B73B-D8A6-F5473FE57573}"/>
              </a:ext>
            </a:extLst>
          </p:cNvPr>
          <p:cNvSpPr>
            <a:spLocks noGrp="1"/>
          </p:cNvSpPr>
          <p:nvPr>
            <p:ph type="sldNum" sz="quarter" idx="12"/>
          </p:nvPr>
        </p:nvSpPr>
        <p:spPr/>
        <p:txBody>
          <a:bodyPr/>
          <a:lstStyle/>
          <a:p>
            <a:r>
              <a:rPr lang="nb-NO"/>
              <a:t>Page </a:t>
            </a:r>
            <a:fld id="{62F8C147-E5C9-4E5A-BFDA-02BE385E1D0E}" type="slidenum">
              <a:rPr lang="nb-NO" smtClean="0"/>
              <a:pPr/>
              <a:t>10</a:t>
            </a:fld>
            <a:endParaRPr lang="nb-NO" dirty="0"/>
          </a:p>
        </p:txBody>
      </p:sp>
      <p:sp>
        <p:nvSpPr>
          <p:cNvPr id="8" name="TextBox 7">
            <a:extLst>
              <a:ext uri="{FF2B5EF4-FFF2-40B4-BE49-F238E27FC236}">
                <a16:creationId xmlns:a16="http://schemas.microsoft.com/office/drawing/2014/main" id="{EE3F1BDD-CFDC-AADE-23FB-15DA408FF799}"/>
              </a:ext>
            </a:extLst>
          </p:cNvPr>
          <p:cNvSpPr txBox="1"/>
          <p:nvPr/>
        </p:nvSpPr>
        <p:spPr>
          <a:xfrm>
            <a:off x="336543" y="995597"/>
            <a:ext cx="8316486" cy="1231106"/>
          </a:xfrm>
          <a:prstGeom prst="rect">
            <a:avLst/>
          </a:prstGeom>
          <a:noFill/>
        </p:spPr>
        <p:txBody>
          <a:bodyPr wrap="square" rtlCol="0">
            <a:spAutoFit/>
          </a:bodyPr>
          <a:lstStyle/>
          <a:p>
            <a:pPr lvl="0">
              <a:spcBef>
                <a:spcPts val="600"/>
              </a:spcBef>
            </a:pPr>
            <a:r>
              <a:rPr lang="en-US" sz="1600" dirty="0"/>
              <a:t>Definitions</a:t>
            </a:r>
          </a:p>
          <a:p>
            <a:pPr lvl="0">
              <a:spcBef>
                <a:spcPts val="600"/>
              </a:spcBef>
            </a:pPr>
            <a:r>
              <a:rPr lang="en-US" sz="1600" dirty="0"/>
              <a:t>A hazard – something that lead to a hazard event</a:t>
            </a:r>
          </a:p>
          <a:p>
            <a:pPr lvl="0">
              <a:spcBef>
                <a:spcPts val="600"/>
              </a:spcBef>
            </a:pPr>
            <a:r>
              <a:rPr lang="en-US" sz="1600" dirty="0"/>
              <a:t>A hazard event – an event that can cause somebody to be harmed, damage to the environment, damage to the reputation of the company, share price fall and more.</a:t>
            </a:r>
          </a:p>
        </p:txBody>
      </p:sp>
      <p:sp>
        <p:nvSpPr>
          <p:cNvPr id="3" name="TextBox 2">
            <a:extLst>
              <a:ext uri="{FF2B5EF4-FFF2-40B4-BE49-F238E27FC236}">
                <a16:creationId xmlns:a16="http://schemas.microsoft.com/office/drawing/2014/main" id="{7C6DEB0D-C521-417F-163C-CD0919967F5C}"/>
              </a:ext>
            </a:extLst>
          </p:cNvPr>
          <p:cNvSpPr txBox="1"/>
          <p:nvPr/>
        </p:nvSpPr>
        <p:spPr>
          <a:xfrm>
            <a:off x="3496732" y="4143398"/>
            <a:ext cx="2819399"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Terrorist attack on facility</a:t>
            </a:r>
          </a:p>
        </p:txBody>
      </p:sp>
      <p:sp>
        <p:nvSpPr>
          <p:cNvPr id="16" name="TextBox 15">
            <a:extLst>
              <a:ext uri="{FF2B5EF4-FFF2-40B4-BE49-F238E27FC236}">
                <a16:creationId xmlns:a16="http://schemas.microsoft.com/office/drawing/2014/main" id="{2644DFC6-AB62-78F3-8289-8E916544BE59}"/>
              </a:ext>
            </a:extLst>
          </p:cNvPr>
          <p:cNvSpPr txBox="1"/>
          <p:nvPr/>
        </p:nvSpPr>
        <p:spPr>
          <a:xfrm>
            <a:off x="3505200" y="3630700"/>
            <a:ext cx="2819400"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Access gained and ransom attack</a:t>
            </a:r>
          </a:p>
        </p:txBody>
      </p:sp>
      <p:sp>
        <p:nvSpPr>
          <p:cNvPr id="20" name="TextBox 19">
            <a:extLst>
              <a:ext uri="{FF2B5EF4-FFF2-40B4-BE49-F238E27FC236}">
                <a16:creationId xmlns:a16="http://schemas.microsoft.com/office/drawing/2014/main" id="{949A2DBC-9758-B36C-2041-7D63A4642B13}"/>
              </a:ext>
            </a:extLst>
          </p:cNvPr>
          <p:cNvSpPr txBox="1"/>
          <p:nvPr/>
        </p:nvSpPr>
        <p:spPr>
          <a:xfrm>
            <a:off x="3505200" y="2412789"/>
            <a:ext cx="2133600"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Falling down the stairs</a:t>
            </a:r>
          </a:p>
        </p:txBody>
      </p:sp>
      <p:sp>
        <p:nvSpPr>
          <p:cNvPr id="23" name="TextBox 22">
            <a:extLst>
              <a:ext uri="{FF2B5EF4-FFF2-40B4-BE49-F238E27FC236}">
                <a16:creationId xmlns:a16="http://schemas.microsoft.com/office/drawing/2014/main" id="{FE05277F-AB9D-CC1A-821A-3AE424515256}"/>
              </a:ext>
            </a:extLst>
          </p:cNvPr>
          <p:cNvSpPr txBox="1"/>
          <p:nvPr/>
        </p:nvSpPr>
        <p:spPr>
          <a:xfrm>
            <a:off x="817552" y="2978805"/>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Working at height</a:t>
            </a:r>
          </a:p>
        </p:txBody>
      </p:sp>
      <p:sp>
        <p:nvSpPr>
          <p:cNvPr id="24" name="TextBox 23">
            <a:extLst>
              <a:ext uri="{FF2B5EF4-FFF2-40B4-BE49-F238E27FC236}">
                <a16:creationId xmlns:a16="http://schemas.microsoft.com/office/drawing/2014/main" id="{6D40D4CD-1C90-7FEE-D0E4-25B18A7787B5}"/>
              </a:ext>
            </a:extLst>
          </p:cNvPr>
          <p:cNvSpPr txBox="1"/>
          <p:nvPr/>
        </p:nvSpPr>
        <p:spPr>
          <a:xfrm>
            <a:off x="3496732" y="4842552"/>
            <a:ext cx="2904067"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20% increase in raw material costs </a:t>
            </a:r>
          </a:p>
        </p:txBody>
      </p:sp>
      <p:sp>
        <p:nvSpPr>
          <p:cNvPr id="25" name="TextBox 24">
            <a:extLst>
              <a:ext uri="{FF2B5EF4-FFF2-40B4-BE49-F238E27FC236}">
                <a16:creationId xmlns:a16="http://schemas.microsoft.com/office/drawing/2014/main" id="{C1BBD621-A2B3-F79F-5474-69207301E507}"/>
              </a:ext>
            </a:extLst>
          </p:cNvPr>
          <p:cNvSpPr txBox="1"/>
          <p:nvPr/>
        </p:nvSpPr>
        <p:spPr>
          <a:xfrm>
            <a:off x="698004" y="5402209"/>
            <a:ext cx="2786549"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Climate change and worsening storms</a:t>
            </a:r>
          </a:p>
        </p:txBody>
      </p:sp>
      <p:sp>
        <p:nvSpPr>
          <p:cNvPr id="28" name="TextBox 27">
            <a:extLst>
              <a:ext uri="{FF2B5EF4-FFF2-40B4-BE49-F238E27FC236}">
                <a16:creationId xmlns:a16="http://schemas.microsoft.com/office/drawing/2014/main" id="{30887E67-CF81-F638-A595-BA6F061FE223}"/>
              </a:ext>
            </a:extLst>
          </p:cNvPr>
          <p:cNvSpPr txBox="1"/>
          <p:nvPr/>
        </p:nvSpPr>
        <p:spPr>
          <a:xfrm>
            <a:off x="817552" y="2417077"/>
            <a:ext cx="1925647"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Walking down the stairs</a:t>
            </a:r>
          </a:p>
        </p:txBody>
      </p:sp>
      <p:sp>
        <p:nvSpPr>
          <p:cNvPr id="29" name="TextBox 28">
            <a:extLst>
              <a:ext uri="{FF2B5EF4-FFF2-40B4-BE49-F238E27FC236}">
                <a16:creationId xmlns:a16="http://schemas.microsoft.com/office/drawing/2014/main" id="{4A6579EF-5A88-36DA-F0F2-2176CABF57F6}"/>
              </a:ext>
            </a:extLst>
          </p:cNvPr>
          <p:cNvSpPr txBox="1"/>
          <p:nvPr/>
        </p:nvSpPr>
        <p:spPr>
          <a:xfrm>
            <a:off x="3505200" y="2972733"/>
            <a:ext cx="1600200"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Falling from height</a:t>
            </a:r>
          </a:p>
        </p:txBody>
      </p:sp>
      <p:sp>
        <p:nvSpPr>
          <p:cNvPr id="30" name="TextBox 29">
            <a:extLst>
              <a:ext uri="{FF2B5EF4-FFF2-40B4-BE49-F238E27FC236}">
                <a16:creationId xmlns:a16="http://schemas.microsoft.com/office/drawing/2014/main" id="{6490E3F6-3ADD-286D-EBEB-1BD74B56758D}"/>
              </a:ext>
            </a:extLst>
          </p:cNvPr>
          <p:cNvSpPr txBox="1"/>
          <p:nvPr/>
        </p:nvSpPr>
        <p:spPr>
          <a:xfrm>
            <a:off x="783686" y="3573710"/>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Cyber attack </a:t>
            </a:r>
          </a:p>
        </p:txBody>
      </p:sp>
      <p:sp>
        <p:nvSpPr>
          <p:cNvPr id="31" name="TextBox 30">
            <a:extLst>
              <a:ext uri="{FF2B5EF4-FFF2-40B4-BE49-F238E27FC236}">
                <a16:creationId xmlns:a16="http://schemas.microsoft.com/office/drawing/2014/main" id="{7346CE26-BACB-A3D0-D7B5-3FC0C3261B6E}"/>
              </a:ext>
            </a:extLst>
          </p:cNvPr>
          <p:cNvSpPr txBox="1"/>
          <p:nvPr/>
        </p:nvSpPr>
        <p:spPr>
          <a:xfrm>
            <a:off x="732886" y="4194017"/>
            <a:ext cx="2467514"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Terrorist threat/presence in area</a:t>
            </a:r>
          </a:p>
        </p:txBody>
      </p:sp>
      <p:sp>
        <p:nvSpPr>
          <p:cNvPr id="32" name="TextBox 31">
            <a:extLst>
              <a:ext uri="{FF2B5EF4-FFF2-40B4-BE49-F238E27FC236}">
                <a16:creationId xmlns:a16="http://schemas.microsoft.com/office/drawing/2014/main" id="{0B97B645-D90D-700A-4195-589C09BF46D0}"/>
              </a:ext>
            </a:extLst>
          </p:cNvPr>
          <p:cNvSpPr txBox="1"/>
          <p:nvPr/>
        </p:nvSpPr>
        <p:spPr>
          <a:xfrm>
            <a:off x="980275" y="4804150"/>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Currency fluctuation</a:t>
            </a:r>
          </a:p>
        </p:txBody>
      </p:sp>
      <p:sp>
        <p:nvSpPr>
          <p:cNvPr id="33" name="TextBox 32">
            <a:extLst>
              <a:ext uri="{FF2B5EF4-FFF2-40B4-BE49-F238E27FC236}">
                <a16:creationId xmlns:a16="http://schemas.microsoft.com/office/drawing/2014/main" id="{2E14D2EB-3F04-8C56-ADCD-D7758BE2E992}"/>
              </a:ext>
            </a:extLst>
          </p:cNvPr>
          <p:cNvSpPr txBox="1"/>
          <p:nvPr/>
        </p:nvSpPr>
        <p:spPr>
          <a:xfrm>
            <a:off x="3810000" y="5412342"/>
            <a:ext cx="3361244" cy="276999"/>
          </a:xfrm>
          <a:prstGeom prst="rect">
            <a:avLst/>
          </a:prstGeom>
          <a:solidFill>
            <a:schemeClr val="tx2"/>
          </a:solidFill>
          <a:ln>
            <a:solidFill>
              <a:schemeClr val="tx1"/>
            </a:solidFill>
          </a:ln>
        </p:spPr>
        <p:txBody>
          <a:bodyPr wrap="square" rtlCol="0">
            <a:spAutoFit/>
          </a:bodyPr>
          <a:lstStyle/>
          <a:p>
            <a:pPr algn="ctr"/>
            <a:r>
              <a:rPr lang="en-US" sz="1200" dirty="0">
                <a:solidFill>
                  <a:schemeClr val="bg1"/>
                </a:solidFill>
              </a:rPr>
              <a:t>Storm causes flooding of facility and damage </a:t>
            </a:r>
          </a:p>
        </p:txBody>
      </p:sp>
    </p:spTree>
    <p:extLst>
      <p:ext uri="{BB962C8B-B14F-4D97-AF65-F5344CB8AC3E}">
        <p14:creationId xmlns:p14="http://schemas.microsoft.com/office/powerpoint/2010/main" val="1832447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20" grpId="0" animBg="1"/>
      <p:bldP spid="23" grpId="0" animBg="1"/>
      <p:bldP spid="24" grpId="0" animBg="1"/>
      <p:bldP spid="25" grpId="0" animBg="1"/>
      <p:bldP spid="28" grpId="0" animBg="1"/>
      <p:bldP spid="29" grpId="0" animBg="1"/>
      <p:bldP spid="30" grpId="0" animBg="1"/>
      <p:bldP spid="31" grpId="0" animBg="1"/>
      <p:bldP spid="32" grpId="0" animBg="1"/>
      <p:bldP spid="3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8FABB-868F-4FD5-07B6-D4AC86C123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D8D15C-5A8A-7CA9-F31E-48A55FB58B83}"/>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Hazard categories</a:t>
            </a:r>
            <a:endParaRPr lang="en-US" sz="1800" dirty="0">
              <a:latin typeface="Arial"/>
              <a:cs typeface="Arial"/>
            </a:endParaRPr>
          </a:p>
        </p:txBody>
      </p:sp>
      <p:sp>
        <p:nvSpPr>
          <p:cNvPr id="6" name="Slide Number Placeholder 5">
            <a:extLst>
              <a:ext uri="{FF2B5EF4-FFF2-40B4-BE49-F238E27FC236}">
                <a16:creationId xmlns:a16="http://schemas.microsoft.com/office/drawing/2014/main" id="{5EAB2DBE-BA0A-0E8A-069C-46F80BA2743B}"/>
              </a:ext>
            </a:extLst>
          </p:cNvPr>
          <p:cNvSpPr>
            <a:spLocks noGrp="1"/>
          </p:cNvSpPr>
          <p:nvPr>
            <p:ph type="sldNum" sz="quarter" idx="12"/>
          </p:nvPr>
        </p:nvSpPr>
        <p:spPr/>
        <p:txBody>
          <a:bodyPr/>
          <a:lstStyle/>
          <a:p>
            <a:r>
              <a:rPr lang="nb-NO"/>
              <a:t>Page </a:t>
            </a:r>
            <a:fld id="{62F8C147-E5C9-4E5A-BFDA-02BE385E1D0E}" type="slidenum">
              <a:rPr lang="nb-NO" smtClean="0"/>
              <a:pPr/>
              <a:t>11</a:t>
            </a:fld>
            <a:endParaRPr lang="nb-NO" dirty="0"/>
          </a:p>
        </p:txBody>
      </p:sp>
      <p:sp>
        <p:nvSpPr>
          <p:cNvPr id="8" name="TextBox 7">
            <a:extLst>
              <a:ext uri="{FF2B5EF4-FFF2-40B4-BE49-F238E27FC236}">
                <a16:creationId xmlns:a16="http://schemas.microsoft.com/office/drawing/2014/main" id="{3E42325F-CA9D-4B86-BC8F-D34B982F3B97}"/>
              </a:ext>
            </a:extLst>
          </p:cNvPr>
          <p:cNvSpPr txBox="1"/>
          <p:nvPr/>
        </p:nvSpPr>
        <p:spPr>
          <a:xfrm>
            <a:off x="353476" y="1066800"/>
            <a:ext cx="8316486" cy="6478697"/>
          </a:xfrm>
          <a:prstGeom prst="rect">
            <a:avLst/>
          </a:prstGeom>
          <a:noFill/>
        </p:spPr>
        <p:txBody>
          <a:bodyPr wrap="square" rtlCol="0">
            <a:spAutoFit/>
          </a:bodyPr>
          <a:lstStyle/>
          <a:p>
            <a:pPr lvl="0">
              <a:spcBef>
                <a:spcPts val="600"/>
              </a:spcBef>
            </a:pPr>
            <a:r>
              <a:rPr lang="en-US" sz="1600" dirty="0"/>
              <a:t>Categories of hazards may be the following:</a:t>
            </a:r>
          </a:p>
          <a:p>
            <a:pPr marL="285750" lvl="0" indent="-285750">
              <a:spcBef>
                <a:spcPts val="600"/>
              </a:spcBef>
              <a:buFont typeface="Arial" panose="020B0604020202020204" pitchFamily="34" charset="0"/>
              <a:buChar char="•"/>
            </a:pPr>
            <a:r>
              <a:rPr lang="en-US" sz="1600" dirty="0"/>
              <a:t>Company workforce safety</a:t>
            </a:r>
          </a:p>
          <a:p>
            <a:pPr marL="285750" lvl="0" indent="-285750">
              <a:spcBef>
                <a:spcPts val="600"/>
              </a:spcBef>
              <a:buFont typeface="Arial" panose="020B0604020202020204" pitchFamily="34" charset="0"/>
              <a:buChar char="•"/>
            </a:pPr>
            <a:r>
              <a:rPr lang="en-US" sz="1600" dirty="0"/>
              <a:t>Company workforce health and wellbeing</a:t>
            </a:r>
          </a:p>
          <a:p>
            <a:pPr marL="285750" lvl="0" indent="-285750">
              <a:spcBef>
                <a:spcPts val="600"/>
              </a:spcBef>
              <a:buFont typeface="Arial" panose="020B0604020202020204" pitchFamily="34" charset="0"/>
              <a:buChar char="•"/>
            </a:pPr>
            <a:r>
              <a:rPr lang="en-US" sz="1600" dirty="0"/>
              <a:t>Societal safety</a:t>
            </a:r>
          </a:p>
          <a:p>
            <a:pPr marL="285750" lvl="0" indent="-285750">
              <a:spcBef>
                <a:spcPts val="600"/>
              </a:spcBef>
              <a:buFont typeface="Arial" panose="020B0604020202020204" pitchFamily="34" charset="0"/>
              <a:buChar char="•"/>
            </a:pPr>
            <a:r>
              <a:rPr lang="en-US" sz="1600" dirty="0"/>
              <a:t>Societal health and wellbeing</a:t>
            </a:r>
          </a:p>
          <a:p>
            <a:pPr marL="285750" lvl="0" indent="-285750">
              <a:spcBef>
                <a:spcPts val="600"/>
              </a:spcBef>
              <a:buFont typeface="Arial" panose="020B0604020202020204" pitchFamily="34" charset="0"/>
              <a:buChar char="•"/>
            </a:pPr>
            <a:r>
              <a:rPr lang="en-US" sz="1600" dirty="0"/>
              <a:t>Environmental (Air, Water, Ground)</a:t>
            </a:r>
          </a:p>
          <a:p>
            <a:pPr marL="285750" lvl="0" indent="-285750">
              <a:spcBef>
                <a:spcPts val="600"/>
              </a:spcBef>
              <a:buFont typeface="Arial" panose="020B0604020202020204" pitchFamily="34" charset="0"/>
              <a:buChar char="•"/>
            </a:pPr>
            <a:r>
              <a:rPr lang="en-US" sz="1600" dirty="0"/>
              <a:t>Political</a:t>
            </a:r>
          </a:p>
          <a:p>
            <a:pPr marL="285750" lvl="0" indent="-285750">
              <a:spcBef>
                <a:spcPts val="600"/>
              </a:spcBef>
              <a:buFont typeface="Arial" panose="020B0604020202020204" pitchFamily="34" charset="0"/>
              <a:buChar char="•"/>
            </a:pPr>
            <a:r>
              <a:rPr lang="en-US" sz="1600" dirty="0"/>
              <a:t>Reputation</a:t>
            </a:r>
          </a:p>
          <a:p>
            <a:pPr marL="285750" lvl="0" indent="-285750">
              <a:spcBef>
                <a:spcPts val="600"/>
              </a:spcBef>
              <a:buFont typeface="Arial" panose="020B0604020202020204" pitchFamily="34" charset="0"/>
              <a:buChar char="•"/>
            </a:pPr>
            <a:r>
              <a:rPr lang="en-US" sz="1600" dirty="0"/>
              <a:t>Business loss </a:t>
            </a:r>
          </a:p>
          <a:p>
            <a:pPr marL="285750" lvl="0" indent="-285750">
              <a:spcBef>
                <a:spcPts val="600"/>
              </a:spcBef>
              <a:buFont typeface="Arial" panose="020B0604020202020204" pitchFamily="34" charset="0"/>
              <a:buChar char="•"/>
            </a:pPr>
            <a:r>
              <a:rPr lang="en-US" sz="1600" dirty="0"/>
              <a:t>Legal </a:t>
            </a:r>
          </a:p>
          <a:p>
            <a:pPr marL="285750" lvl="0" indent="-285750">
              <a:spcBef>
                <a:spcPts val="600"/>
              </a:spcBef>
              <a:buFont typeface="Arial" panose="020B0604020202020204" pitchFamily="34" charset="0"/>
              <a:buChar char="•"/>
            </a:pPr>
            <a:r>
              <a:rPr lang="en-US" sz="1600" dirty="0"/>
              <a:t>&amp; MORE</a:t>
            </a:r>
          </a:p>
          <a:p>
            <a:pPr marL="285750" lvl="0" indent="-285750">
              <a:spcBef>
                <a:spcPts val="600"/>
              </a:spcBef>
              <a:buFont typeface="Arial" panose="020B0604020202020204" pitchFamily="34" charset="0"/>
              <a:buChar char="•"/>
            </a:pPr>
            <a:endParaRPr lang="en-US" sz="1600" dirty="0"/>
          </a:p>
          <a:p>
            <a:pPr lvl="0">
              <a:spcBef>
                <a:spcPts val="600"/>
              </a:spcBef>
            </a:pPr>
            <a:r>
              <a:rPr lang="en-US" sz="1600" dirty="0"/>
              <a:t>More commonly the following are used:</a:t>
            </a:r>
          </a:p>
          <a:p>
            <a:pPr>
              <a:spcBef>
                <a:spcPts val="600"/>
              </a:spcBef>
            </a:pPr>
            <a:r>
              <a:rPr lang="en-US" sz="1600" dirty="0"/>
              <a:t>Safety	Health         Environment     Business loss (including reputational damage)</a:t>
            </a:r>
          </a:p>
          <a:p>
            <a:pPr>
              <a:spcBef>
                <a:spcPts val="600"/>
              </a:spcBef>
            </a:pPr>
            <a:endParaRPr lang="en-US" sz="1600" dirty="0"/>
          </a:p>
          <a:p>
            <a:pPr>
              <a:spcBef>
                <a:spcPts val="600"/>
              </a:spcBef>
            </a:pPr>
            <a:r>
              <a:rPr lang="en-US" sz="1600" dirty="0"/>
              <a:t>OR        Political   Economic  Social  Technological  Environment  Legal (PESTEL)</a:t>
            </a:r>
          </a:p>
          <a:p>
            <a:pPr lvl="0">
              <a:spcBef>
                <a:spcPts val="600"/>
              </a:spcBef>
            </a:pPr>
            <a:endParaRPr lang="en-US" sz="1600" dirty="0"/>
          </a:p>
          <a:p>
            <a:pPr marL="285750" lvl="0" indent="-285750">
              <a:spcBef>
                <a:spcPts val="600"/>
              </a:spcBef>
              <a:buFont typeface="Arial" panose="020B0604020202020204" pitchFamily="34" charset="0"/>
              <a:buChar char="•"/>
            </a:pPr>
            <a:endParaRPr lang="en-US" sz="1600" dirty="0"/>
          </a:p>
          <a:p>
            <a:pPr marL="285750" lvl="0" indent="-285750">
              <a:spcBef>
                <a:spcPts val="600"/>
              </a:spcBef>
              <a:buFont typeface="Arial" panose="020B0604020202020204" pitchFamily="34" charset="0"/>
              <a:buChar char="•"/>
            </a:pPr>
            <a:endParaRPr lang="en-US" sz="1600" dirty="0"/>
          </a:p>
          <a:p>
            <a:pPr lvl="0">
              <a:spcBef>
                <a:spcPts val="600"/>
              </a:spcBef>
            </a:pPr>
            <a:endParaRPr lang="en-US" sz="1600" dirty="0"/>
          </a:p>
        </p:txBody>
      </p:sp>
      <p:sp>
        <p:nvSpPr>
          <p:cNvPr id="3" name="Rectangle 2">
            <a:extLst>
              <a:ext uri="{FF2B5EF4-FFF2-40B4-BE49-F238E27FC236}">
                <a16:creationId xmlns:a16="http://schemas.microsoft.com/office/drawing/2014/main" id="{80071E79-1D4A-A591-4B33-B7F352D2CBBD}"/>
              </a:ext>
            </a:extLst>
          </p:cNvPr>
          <p:cNvSpPr/>
          <p:nvPr/>
        </p:nvSpPr>
        <p:spPr>
          <a:xfrm>
            <a:off x="5638800" y="1828800"/>
            <a:ext cx="3217238" cy="1600200"/>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For focused assessments such as IT, Safety, Health, Security, slightly different methodologies are in use that follow the same principles</a:t>
            </a:r>
            <a:endParaRPr lang="en-GB" dirty="0"/>
          </a:p>
        </p:txBody>
      </p:sp>
    </p:spTree>
    <p:extLst>
      <p:ext uri="{BB962C8B-B14F-4D97-AF65-F5344CB8AC3E}">
        <p14:creationId xmlns:p14="http://schemas.microsoft.com/office/powerpoint/2010/main" val="3513565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879841" y="1916437"/>
            <a:ext cx="2154767" cy="63980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Low</a:t>
            </a:r>
          </a:p>
        </p:txBody>
      </p:sp>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Probability or Likelihood</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12</a:t>
            </a:fld>
            <a:endParaRPr lang="nb-NO" dirty="0"/>
          </a:p>
        </p:txBody>
      </p:sp>
      <p:sp>
        <p:nvSpPr>
          <p:cNvPr id="8" name="TextBox 7"/>
          <p:cNvSpPr txBox="1"/>
          <p:nvPr/>
        </p:nvSpPr>
        <p:spPr>
          <a:xfrm>
            <a:off x="353476" y="1058307"/>
            <a:ext cx="8316486" cy="2923877"/>
          </a:xfrm>
          <a:prstGeom prst="rect">
            <a:avLst/>
          </a:prstGeom>
          <a:noFill/>
        </p:spPr>
        <p:txBody>
          <a:bodyPr wrap="square" rtlCol="0">
            <a:spAutoFit/>
          </a:bodyPr>
          <a:lstStyle/>
          <a:p>
            <a:pPr lvl="0">
              <a:spcBef>
                <a:spcPts val="600"/>
              </a:spcBef>
            </a:pPr>
            <a:r>
              <a:rPr lang="en-US" sz="1600" dirty="0"/>
              <a:t>Definitions</a:t>
            </a:r>
          </a:p>
          <a:p>
            <a:pPr lvl="0">
              <a:spcBef>
                <a:spcPts val="600"/>
              </a:spcBef>
            </a:pPr>
            <a:r>
              <a:rPr lang="en-US" sz="1600" dirty="0"/>
              <a:t>Probability/likelihood = how likely a hazard event is to happen</a:t>
            </a:r>
          </a:p>
          <a:p>
            <a:pPr lvl="0">
              <a:spcBef>
                <a:spcPts val="600"/>
              </a:spcBef>
            </a:pPr>
            <a:r>
              <a:rPr lang="en-US" sz="1600" dirty="0"/>
              <a:t>Different companies use different descriptions of probability</a:t>
            </a:r>
          </a:p>
          <a:p>
            <a:pPr lvl="0">
              <a:spcBef>
                <a:spcPts val="600"/>
              </a:spcBef>
            </a:pPr>
            <a:r>
              <a:rPr lang="en-US" sz="1600" dirty="0"/>
              <a:t>1. Just can’t happen in our industry/our plant/site</a:t>
            </a:r>
          </a:p>
          <a:p>
            <a:pPr lvl="0">
              <a:spcBef>
                <a:spcPts val="600"/>
              </a:spcBef>
            </a:pPr>
            <a:r>
              <a:rPr lang="en-US" sz="1600" dirty="0"/>
              <a:t>2. Extremely unlikely to happen on our site</a:t>
            </a:r>
          </a:p>
          <a:p>
            <a:pPr lvl="0">
              <a:spcBef>
                <a:spcPts val="600"/>
              </a:spcBef>
            </a:pPr>
            <a:r>
              <a:rPr lang="en-US" sz="1600" dirty="0"/>
              <a:t>3. Could happen but is not likely</a:t>
            </a:r>
          </a:p>
          <a:p>
            <a:pPr lvl="0">
              <a:spcBef>
                <a:spcPts val="600"/>
              </a:spcBef>
            </a:pPr>
            <a:r>
              <a:rPr lang="en-US" sz="1600" dirty="0"/>
              <a:t>4. Is a credible/real possible event on our site</a:t>
            </a:r>
          </a:p>
          <a:p>
            <a:pPr lvl="0">
              <a:spcBef>
                <a:spcPts val="600"/>
              </a:spcBef>
            </a:pPr>
            <a:r>
              <a:rPr lang="en-US" sz="1600" dirty="0"/>
              <a:t>5. Is occurring today but unusual</a:t>
            </a:r>
          </a:p>
          <a:p>
            <a:pPr lvl="0">
              <a:spcBef>
                <a:spcPts val="600"/>
              </a:spcBef>
            </a:pPr>
            <a:r>
              <a:rPr lang="en-US" sz="1600" dirty="0"/>
              <a:t>6. Occurs regularly </a:t>
            </a:r>
            <a:endParaRPr lang="en-US" sz="1400" dirty="0"/>
          </a:p>
        </p:txBody>
      </p:sp>
      <p:sp>
        <p:nvSpPr>
          <p:cNvPr id="3" name="TextBox 2"/>
          <p:cNvSpPr txBox="1"/>
          <p:nvPr/>
        </p:nvSpPr>
        <p:spPr>
          <a:xfrm>
            <a:off x="2286000" y="4395028"/>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Meteorite damage</a:t>
            </a:r>
          </a:p>
        </p:txBody>
      </p:sp>
      <p:sp>
        <p:nvSpPr>
          <p:cNvPr id="16" name="TextBox 15"/>
          <p:cNvSpPr txBox="1"/>
          <p:nvPr/>
        </p:nvSpPr>
        <p:spPr>
          <a:xfrm>
            <a:off x="1905000" y="5147076"/>
            <a:ext cx="1600200" cy="461665"/>
          </a:xfrm>
          <a:prstGeom prst="rect">
            <a:avLst/>
          </a:prstGeom>
          <a:solidFill>
            <a:schemeClr val="bg1">
              <a:lumMod val="85000"/>
            </a:schemeClr>
          </a:solidFill>
          <a:ln>
            <a:solidFill>
              <a:schemeClr val="tx1"/>
            </a:solidFill>
          </a:ln>
        </p:spPr>
        <p:txBody>
          <a:bodyPr wrap="square" rtlCol="0">
            <a:spAutoFit/>
          </a:bodyPr>
          <a:lstStyle/>
          <a:p>
            <a:pPr algn="ctr"/>
            <a:r>
              <a:rPr lang="en-US" sz="1200" dirty="0"/>
              <a:t>Serious cut and bleeding</a:t>
            </a:r>
          </a:p>
        </p:txBody>
      </p:sp>
      <p:sp>
        <p:nvSpPr>
          <p:cNvPr id="18" name="TextBox 17"/>
          <p:cNvSpPr txBox="1"/>
          <p:nvPr/>
        </p:nvSpPr>
        <p:spPr>
          <a:xfrm>
            <a:off x="1913467" y="5773562"/>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Flood</a:t>
            </a:r>
          </a:p>
        </p:txBody>
      </p:sp>
      <p:sp>
        <p:nvSpPr>
          <p:cNvPr id="19" name="TextBox 18"/>
          <p:cNvSpPr txBox="1"/>
          <p:nvPr/>
        </p:nvSpPr>
        <p:spPr>
          <a:xfrm>
            <a:off x="4250267" y="5380718"/>
            <a:ext cx="1600200" cy="461665"/>
          </a:xfrm>
          <a:prstGeom prst="rect">
            <a:avLst/>
          </a:prstGeom>
          <a:solidFill>
            <a:schemeClr val="bg1">
              <a:lumMod val="85000"/>
            </a:schemeClr>
          </a:solidFill>
          <a:ln>
            <a:solidFill>
              <a:schemeClr val="tx1"/>
            </a:solidFill>
          </a:ln>
        </p:spPr>
        <p:txBody>
          <a:bodyPr wrap="square" rtlCol="0">
            <a:spAutoFit/>
          </a:bodyPr>
          <a:lstStyle/>
          <a:p>
            <a:pPr algn="ctr"/>
            <a:r>
              <a:rPr lang="en-US" sz="1200" dirty="0"/>
              <a:t>Terrorist related event</a:t>
            </a:r>
          </a:p>
        </p:txBody>
      </p:sp>
      <p:sp>
        <p:nvSpPr>
          <p:cNvPr id="20" name="TextBox 19"/>
          <p:cNvSpPr txBox="1"/>
          <p:nvPr/>
        </p:nvSpPr>
        <p:spPr>
          <a:xfrm>
            <a:off x="685800" y="4843755"/>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Explosion</a:t>
            </a:r>
          </a:p>
        </p:txBody>
      </p:sp>
      <p:sp>
        <p:nvSpPr>
          <p:cNvPr id="21" name="TextBox 20"/>
          <p:cNvSpPr txBox="1"/>
          <p:nvPr/>
        </p:nvSpPr>
        <p:spPr>
          <a:xfrm>
            <a:off x="6781800" y="4896083"/>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Slips, trips and falls</a:t>
            </a:r>
          </a:p>
        </p:txBody>
      </p:sp>
      <p:sp>
        <p:nvSpPr>
          <p:cNvPr id="22" name="TextBox 21"/>
          <p:cNvSpPr txBox="1"/>
          <p:nvPr/>
        </p:nvSpPr>
        <p:spPr>
          <a:xfrm>
            <a:off x="5078727" y="4843754"/>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Fire</a:t>
            </a:r>
          </a:p>
        </p:txBody>
      </p:sp>
      <p:sp>
        <p:nvSpPr>
          <p:cNvPr id="23" name="TextBox 22"/>
          <p:cNvSpPr txBox="1"/>
          <p:nvPr/>
        </p:nvSpPr>
        <p:spPr>
          <a:xfrm>
            <a:off x="6781800" y="5606560"/>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Gas release</a:t>
            </a:r>
          </a:p>
        </p:txBody>
      </p:sp>
      <p:sp>
        <p:nvSpPr>
          <p:cNvPr id="15" name="Rounded Rectangle 14"/>
          <p:cNvSpPr/>
          <p:nvPr/>
        </p:nvSpPr>
        <p:spPr>
          <a:xfrm>
            <a:off x="5181600" y="2633011"/>
            <a:ext cx="2154767" cy="68936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Medium</a:t>
            </a:r>
          </a:p>
        </p:txBody>
      </p:sp>
      <p:sp>
        <p:nvSpPr>
          <p:cNvPr id="17" name="Rounded Rectangle 16"/>
          <p:cNvSpPr/>
          <p:nvPr/>
        </p:nvSpPr>
        <p:spPr>
          <a:xfrm>
            <a:off x="4511719" y="3394176"/>
            <a:ext cx="2154767" cy="567058"/>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High</a:t>
            </a:r>
          </a:p>
        </p:txBody>
      </p:sp>
    </p:spTree>
    <p:extLst>
      <p:ext uri="{BB962C8B-B14F-4D97-AF65-F5344CB8AC3E}">
        <p14:creationId xmlns:p14="http://schemas.microsoft.com/office/powerpoint/2010/main" val="2319482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8" grpId="0" animBg="1"/>
      <p:bldP spid="19" grpId="0" animBg="1"/>
      <p:bldP spid="20" grpId="0" animBg="1"/>
      <p:bldP spid="21" grpId="0" animBg="1"/>
      <p:bldP spid="22"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Worst case or worst probable – the debate</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13</a:t>
            </a:fld>
            <a:endParaRPr lang="nb-NO" dirty="0"/>
          </a:p>
        </p:txBody>
      </p:sp>
      <p:sp>
        <p:nvSpPr>
          <p:cNvPr id="8" name="TextBox 7"/>
          <p:cNvSpPr txBox="1"/>
          <p:nvPr/>
        </p:nvSpPr>
        <p:spPr>
          <a:xfrm>
            <a:off x="364535" y="1146347"/>
            <a:ext cx="8316486" cy="4308872"/>
          </a:xfrm>
          <a:prstGeom prst="rect">
            <a:avLst/>
          </a:prstGeom>
          <a:noFill/>
        </p:spPr>
        <p:txBody>
          <a:bodyPr wrap="square" rtlCol="0">
            <a:spAutoFit/>
          </a:bodyPr>
          <a:lstStyle/>
          <a:p>
            <a:pPr lvl="0">
              <a:spcBef>
                <a:spcPts val="600"/>
              </a:spcBef>
            </a:pPr>
            <a:r>
              <a:rPr lang="en-US" sz="1600" dirty="0"/>
              <a:t>The worst possible is a useful analysis to undertake as it sets out the maximum impact that may need to planned for in terms of financial put aside or insurance. </a:t>
            </a:r>
          </a:p>
          <a:p>
            <a:pPr lvl="0">
              <a:spcBef>
                <a:spcPts val="600"/>
              </a:spcBef>
            </a:pPr>
            <a:r>
              <a:rPr lang="en-US" sz="1600" dirty="0"/>
              <a:t>However, staffing to manage the worst-case event is not usually possible. </a:t>
            </a:r>
          </a:p>
          <a:p>
            <a:pPr lvl="0">
              <a:spcBef>
                <a:spcPts val="600"/>
              </a:spcBef>
            </a:pPr>
            <a:r>
              <a:rPr lang="en-US" sz="1600" dirty="0"/>
              <a:t>The worst-case scenario is one in which the </a:t>
            </a:r>
            <a:r>
              <a:rPr lang="en-US" sz="1600" dirty="0" err="1"/>
              <a:t>organisation</a:t>
            </a:r>
            <a:r>
              <a:rPr lang="en-US" sz="1600" dirty="0"/>
              <a:t> would need pre planned resource assistance from:</a:t>
            </a:r>
          </a:p>
          <a:p>
            <a:pPr marL="285750" lvl="0" indent="-285750">
              <a:spcBef>
                <a:spcPts val="600"/>
              </a:spcBef>
              <a:buFont typeface="Arial" panose="020B0604020202020204" pitchFamily="34" charset="0"/>
              <a:buChar char="•"/>
            </a:pPr>
            <a:r>
              <a:rPr lang="en-US" sz="1600" dirty="0"/>
              <a:t>Governments</a:t>
            </a:r>
          </a:p>
          <a:p>
            <a:pPr marL="285750" lvl="0" indent="-285750">
              <a:spcBef>
                <a:spcPts val="600"/>
              </a:spcBef>
              <a:buFont typeface="Arial" panose="020B0604020202020204" pitchFamily="34" charset="0"/>
              <a:buChar char="•"/>
            </a:pPr>
            <a:r>
              <a:rPr lang="en-US" sz="1600" dirty="0"/>
              <a:t>Specialist contractors (such as crisis management services)</a:t>
            </a:r>
          </a:p>
          <a:p>
            <a:pPr marL="285750" lvl="0" indent="-285750">
              <a:spcBef>
                <a:spcPts val="600"/>
              </a:spcBef>
              <a:buFont typeface="Arial" panose="020B0604020202020204" pitchFamily="34" charset="0"/>
              <a:buChar char="•"/>
            </a:pPr>
            <a:r>
              <a:rPr lang="en-US" sz="1600" dirty="0"/>
              <a:t>Negotiators (in case of kidnap)</a:t>
            </a:r>
          </a:p>
          <a:p>
            <a:pPr marL="285750" lvl="0" indent="-285750">
              <a:spcBef>
                <a:spcPts val="600"/>
              </a:spcBef>
              <a:buFont typeface="Arial" panose="020B0604020202020204" pitchFamily="34" charset="0"/>
              <a:buChar char="•"/>
            </a:pPr>
            <a:r>
              <a:rPr lang="en-US" sz="1600" dirty="0"/>
              <a:t>And more</a:t>
            </a:r>
          </a:p>
          <a:p>
            <a:pPr lvl="0">
              <a:spcBef>
                <a:spcPts val="600"/>
              </a:spcBef>
            </a:pPr>
            <a:r>
              <a:rPr lang="en-US" sz="1600" dirty="0"/>
              <a:t>It is critical to understand these cases and have contingency plans in place to confront them before they occur.</a:t>
            </a:r>
          </a:p>
          <a:p>
            <a:pPr lvl="0">
              <a:spcBef>
                <a:spcPts val="600"/>
              </a:spcBef>
            </a:pPr>
            <a:endParaRPr lang="en-US" sz="1600" dirty="0"/>
          </a:p>
          <a:p>
            <a:pPr lvl="0">
              <a:spcBef>
                <a:spcPts val="600"/>
              </a:spcBef>
            </a:pPr>
            <a:r>
              <a:rPr lang="en-US" sz="1600" dirty="0"/>
              <a:t>Worst probable is a </a:t>
            </a:r>
            <a:r>
              <a:rPr lang="en-US" sz="1600"/>
              <a:t>more useful </a:t>
            </a:r>
            <a:endParaRPr lang="en-US" sz="1600" dirty="0"/>
          </a:p>
          <a:p>
            <a:pPr lvl="0">
              <a:spcBef>
                <a:spcPts val="600"/>
              </a:spcBef>
            </a:pPr>
            <a:endParaRPr lang="en-US" sz="1600" dirty="0"/>
          </a:p>
        </p:txBody>
      </p:sp>
      <p:sp>
        <p:nvSpPr>
          <p:cNvPr id="3" name="Rectangle 2">
            <a:extLst>
              <a:ext uri="{FF2B5EF4-FFF2-40B4-BE49-F238E27FC236}">
                <a16:creationId xmlns:a16="http://schemas.microsoft.com/office/drawing/2014/main" id="{055EEFF8-431E-0324-054F-C3BDACA623CB}"/>
              </a:ext>
            </a:extLst>
          </p:cNvPr>
          <p:cNvSpPr/>
          <p:nvPr/>
        </p:nvSpPr>
        <p:spPr>
          <a:xfrm>
            <a:off x="228600" y="5638800"/>
            <a:ext cx="8229600" cy="6858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93578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CCE2D-D9D9-23A4-53B3-AA131C8F3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96A527-C288-B42F-2CB6-55B59B3A0E74}"/>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Impact/consequence</a:t>
            </a:r>
            <a:endParaRPr lang="en-US" sz="1800" dirty="0">
              <a:latin typeface="Arial"/>
              <a:cs typeface="Arial"/>
            </a:endParaRPr>
          </a:p>
        </p:txBody>
      </p:sp>
      <p:sp>
        <p:nvSpPr>
          <p:cNvPr id="6" name="Slide Number Placeholder 5">
            <a:extLst>
              <a:ext uri="{FF2B5EF4-FFF2-40B4-BE49-F238E27FC236}">
                <a16:creationId xmlns:a16="http://schemas.microsoft.com/office/drawing/2014/main" id="{766CCA1C-9CEC-42DA-3BD8-D2883B01990F}"/>
              </a:ext>
            </a:extLst>
          </p:cNvPr>
          <p:cNvSpPr>
            <a:spLocks noGrp="1"/>
          </p:cNvSpPr>
          <p:nvPr>
            <p:ph type="sldNum" sz="quarter" idx="12"/>
          </p:nvPr>
        </p:nvSpPr>
        <p:spPr/>
        <p:txBody>
          <a:bodyPr/>
          <a:lstStyle/>
          <a:p>
            <a:r>
              <a:rPr lang="nb-NO"/>
              <a:t>Page </a:t>
            </a:r>
            <a:fld id="{62F8C147-E5C9-4E5A-BFDA-02BE385E1D0E}" type="slidenum">
              <a:rPr lang="nb-NO" smtClean="0"/>
              <a:pPr/>
              <a:t>14</a:t>
            </a:fld>
            <a:endParaRPr lang="nb-NO" dirty="0"/>
          </a:p>
        </p:txBody>
      </p:sp>
      <p:sp>
        <p:nvSpPr>
          <p:cNvPr id="8" name="TextBox 7">
            <a:extLst>
              <a:ext uri="{FF2B5EF4-FFF2-40B4-BE49-F238E27FC236}">
                <a16:creationId xmlns:a16="http://schemas.microsoft.com/office/drawing/2014/main" id="{ED299270-2401-9293-1FF5-C1B88916EF3F}"/>
              </a:ext>
            </a:extLst>
          </p:cNvPr>
          <p:cNvSpPr txBox="1"/>
          <p:nvPr/>
        </p:nvSpPr>
        <p:spPr>
          <a:xfrm>
            <a:off x="353476" y="1066800"/>
            <a:ext cx="8316486" cy="1831271"/>
          </a:xfrm>
          <a:prstGeom prst="rect">
            <a:avLst/>
          </a:prstGeom>
          <a:noFill/>
        </p:spPr>
        <p:txBody>
          <a:bodyPr wrap="square" rtlCol="0">
            <a:spAutoFit/>
          </a:bodyPr>
          <a:lstStyle/>
          <a:p>
            <a:pPr lvl="0">
              <a:spcBef>
                <a:spcPts val="600"/>
              </a:spcBef>
            </a:pPr>
            <a:r>
              <a:rPr lang="en-US" sz="1600" dirty="0"/>
              <a:t>Definitions</a:t>
            </a:r>
          </a:p>
          <a:p>
            <a:pPr lvl="0">
              <a:spcBef>
                <a:spcPts val="600"/>
              </a:spcBef>
            </a:pPr>
            <a:r>
              <a:rPr lang="en-US" sz="1600" dirty="0"/>
              <a:t>Impact/severity/consequence = how bad can the outcome of the hazard event be?</a:t>
            </a:r>
          </a:p>
          <a:p>
            <a:pPr lvl="0">
              <a:spcBef>
                <a:spcPts val="600"/>
              </a:spcBef>
            </a:pPr>
            <a:r>
              <a:rPr lang="en-US" sz="1400" dirty="0"/>
              <a:t>The outcome of an incident can be measured by:</a:t>
            </a:r>
          </a:p>
          <a:p>
            <a:pPr marL="515938" lvl="0" indent="-285750">
              <a:spcBef>
                <a:spcPts val="600"/>
              </a:spcBef>
              <a:buFont typeface="Arial" panose="020B0604020202020204" pitchFamily="34" charset="0"/>
              <a:buChar char="•"/>
            </a:pPr>
            <a:r>
              <a:rPr lang="en-US" sz="1400" b="1" dirty="0"/>
              <a:t>Impact on people</a:t>
            </a:r>
          </a:p>
          <a:p>
            <a:pPr marL="515938" lvl="0" indent="-285750">
              <a:spcBef>
                <a:spcPts val="600"/>
              </a:spcBef>
              <a:buFont typeface="Arial" panose="020B0604020202020204" pitchFamily="34" charset="0"/>
              <a:buChar char="•"/>
            </a:pPr>
            <a:r>
              <a:rPr lang="en-US" sz="1400" b="1" dirty="0"/>
              <a:t>Impact on the environment</a:t>
            </a:r>
          </a:p>
          <a:p>
            <a:pPr marL="515938" lvl="0" indent="-285750">
              <a:spcBef>
                <a:spcPts val="600"/>
              </a:spcBef>
              <a:buFont typeface="Arial" panose="020B0604020202020204" pitchFamily="34" charset="0"/>
              <a:buChar char="•"/>
            </a:pPr>
            <a:r>
              <a:rPr lang="en-US" sz="1400" b="1" dirty="0"/>
              <a:t>Impact on the business </a:t>
            </a:r>
            <a:r>
              <a:rPr lang="en-US" sz="1400" dirty="0"/>
              <a:t>(production, cost/reputation/share price)</a:t>
            </a:r>
            <a:endParaRPr lang="en-US" sz="1600" dirty="0"/>
          </a:p>
        </p:txBody>
      </p:sp>
      <p:sp>
        <p:nvSpPr>
          <p:cNvPr id="24" name="TextBox 23">
            <a:extLst>
              <a:ext uri="{FF2B5EF4-FFF2-40B4-BE49-F238E27FC236}">
                <a16:creationId xmlns:a16="http://schemas.microsoft.com/office/drawing/2014/main" id="{E9A71220-417F-416C-22E3-AE61A0D9FA3E}"/>
              </a:ext>
            </a:extLst>
          </p:cNvPr>
          <p:cNvSpPr txBox="1"/>
          <p:nvPr/>
        </p:nvSpPr>
        <p:spPr>
          <a:xfrm>
            <a:off x="336543" y="2883476"/>
            <a:ext cx="8316486" cy="338554"/>
          </a:xfrm>
          <a:prstGeom prst="rect">
            <a:avLst/>
          </a:prstGeom>
          <a:noFill/>
        </p:spPr>
        <p:txBody>
          <a:bodyPr wrap="square" rtlCol="0">
            <a:spAutoFit/>
          </a:bodyPr>
          <a:lstStyle/>
          <a:p>
            <a:pPr lvl="0">
              <a:spcBef>
                <a:spcPts val="600"/>
              </a:spcBef>
            </a:pPr>
            <a:r>
              <a:rPr lang="en-US" sz="1600" dirty="0"/>
              <a:t>Illustrative impact levels</a:t>
            </a:r>
          </a:p>
        </p:txBody>
      </p:sp>
      <p:graphicFrame>
        <p:nvGraphicFramePr>
          <p:cNvPr id="4" name="Table 3">
            <a:extLst>
              <a:ext uri="{FF2B5EF4-FFF2-40B4-BE49-F238E27FC236}">
                <a16:creationId xmlns:a16="http://schemas.microsoft.com/office/drawing/2014/main" id="{66DF8878-9AA8-9B58-A695-945B715D674F}"/>
              </a:ext>
            </a:extLst>
          </p:cNvPr>
          <p:cNvGraphicFramePr>
            <a:graphicFrameLocks noGrp="1"/>
          </p:cNvGraphicFramePr>
          <p:nvPr/>
        </p:nvGraphicFramePr>
        <p:xfrm>
          <a:off x="435018" y="3236587"/>
          <a:ext cx="7794581" cy="2791956"/>
        </p:xfrm>
        <a:graphic>
          <a:graphicData uri="http://schemas.openxmlformats.org/drawingml/2006/table">
            <a:tbl>
              <a:tblPr firstRow="1" bandRow="1">
                <a:tableStyleId>{5940675A-B579-460E-94D1-54222C63F5DA}</a:tableStyleId>
              </a:tblPr>
              <a:tblGrid>
                <a:gridCol w="555582">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gridCol w="914399">
                  <a:extLst>
                    <a:ext uri="{9D8B030D-6E8A-4147-A177-3AD203B41FA5}">
                      <a16:colId xmlns:a16="http://schemas.microsoft.com/office/drawing/2014/main" val="20003"/>
                    </a:ext>
                  </a:extLst>
                </a:gridCol>
              </a:tblGrid>
              <a:tr h="268613">
                <a:tc>
                  <a:txBody>
                    <a:bodyPr/>
                    <a:lstStyle/>
                    <a:p>
                      <a:r>
                        <a:rPr lang="en-US" sz="1050" dirty="0"/>
                        <a:t>Level</a:t>
                      </a:r>
                    </a:p>
                  </a:txBody>
                  <a:tcPr>
                    <a:solidFill>
                      <a:schemeClr val="bg1">
                        <a:lumMod val="85000"/>
                      </a:schemeClr>
                    </a:solidFill>
                  </a:tcPr>
                </a:tc>
                <a:tc>
                  <a:txBody>
                    <a:bodyPr/>
                    <a:lstStyle/>
                    <a:p>
                      <a:r>
                        <a:rPr lang="en-US" sz="1050" dirty="0"/>
                        <a:t>People</a:t>
                      </a:r>
                    </a:p>
                  </a:txBody>
                  <a:tcPr>
                    <a:solidFill>
                      <a:schemeClr val="bg1">
                        <a:lumMod val="85000"/>
                      </a:schemeClr>
                    </a:solidFill>
                  </a:tcPr>
                </a:tc>
                <a:tc>
                  <a:txBody>
                    <a:bodyPr/>
                    <a:lstStyle/>
                    <a:p>
                      <a:r>
                        <a:rPr lang="en-US" sz="1050" dirty="0"/>
                        <a:t>Environment</a:t>
                      </a:r>
                    </a:p>
                  </a:txBody>
                  <a:tcPr>
                    <a:solidFill>
                      <a:schemeClr val="bg1">
                        <a:lumMod val="85000"/>
                      </a:schemeClr>
                    </a:solidFill>
                  </a:tcPr>
                </a:tc>
                <a:tc>
                  <a:txBody>
                    <a:bodyPr/>
                    <a:lstStyle/>
                    <a:p>
                      <a:endParaRPr lang="en-US" sz="1050" dirty="0"/>
                    </a:p>
                  </a:txBody>
                  <a:tcPr>
                    <a:solidFill>
                      <a:schemeClr val="bg1">
                        <a:lumMod val="85000"/>
                      </a:schemeClr>
                    </a:solidFill>
                  </a:tcPr>
                </a:tc>
                <a:extLst>
                  <a:ext uri="{0D108BD9-81ED-4DB2-BD59-A6C34878D82A}">
                    <a16:rowId xmlns:a16="http://schemas.microsoft.com/office/drawing/2014/main" val="10000"/>
                  </a:ext>
                </a:extLst>
              </a:tr>
              <a:tr h="370840">
                <a:tc>
                  <a:txBody>
                    <a:bodyPr/>
                    <a:lstStyle/>
                    <a:p>
                      <a:r>
                        <a:rPr lang="en-US" sz="1050" dirty="0"/>
                        <a:t>1</a:t>
                      </a:r>
                    </a:p>
                  </a:txBody>
                  <a:tcPr>
                    <a:solidFill>
                      <a:srgbClr val="FFFF00"/>
                    </a:solidFill>
                  </a:tcPr>
                </a:tc>
                <a:tc>
                  <a:txBody>
                    <a:bodyPr/>
                    <a:lstStyle/>
                    <a:p>
                      <a:r>
                        <a:rPr lang="en-US" sz="1050" dirty="0"/>
                        <a:t>First</a:t>
                      </a:r>
                      <a:r>
                        <a:rPr lang="en-US" sz="1050" baseline="0" dirty="0"/>
                        <a:t> aid injury/minor health effect that does not require a visit to doctor or medic</a:t>
                      </a:r>
                      <a:endParaRPr lang="en-US" sz="1050" dirty="0"/>
                    </a:p>
                  </a:txBody>
                  <a:tcPr>
                    <a:solidFill>
                      <a:srgbClr val="FFFF00"/>
                    </a:solidFill>
                  </a:tcPr>
                </a:tc>
                <a:tc>
                  <a:txBody>
                    <a:bodyPr/>
                    <a:lstStyle/>
                    <a:p>
                      <a:r>
                        <a:rPr lang="en-US" sz="1050" dirty="0"/>
                        <a:t>Local impact within the fence requiring minimal to no remediation</a:t>
                      </a:r>
                    </a:p>
                  </a:txBody>
                  <a:tcPr>
                    <a:solidFill>
                      <a:srgbClr val="FFFF00"/>
                    </a:solidFill>
                  </a:tcPr>
                </a:tc>
                <a:tc rowSpan="2">
                  <a:txBody>
                    <a:bodyPr/>
                    <a:lstStyle/>
                    <a:p>
                      <a:r>
                        <a:rPr lang="en-US" sz="1050" dirty="0"/>
                        <a:t>Low</a:t>
                      </a:r>
                    </a:p>
                  </a:txBody>
                  <a:tcPr>
                    <a:solidFill>
                      <a:srgbClr val="FFFF00"/>
                    </a:solidFill>
                  </a:tcPr>
                </a:tc>
                <a:extLst>
                  <a:ext uri="{0D108BD9-81ED-4DB2-BD59-A6C34878D82A}">
                    <a16:rowId xmlns:a16="http://schemas.microsoft.com/office/drawing/2014/main" val="10001"/>
                  </a:ext>
                </a:extLst>
              </a:tr>
              <a:tr h="370840">
                <a:tc>
                  <a:txBody>
                    <a:bodyPr/>
                    <a:lstStyle/>
                    <a:p>
                      <a:r>
                        <a:rPr lang="en-US" sz="1050" dirty="0"/>
                        <a:t>2</a:t>
                      </a:r>
                    </a:p>
                  </a:txBody>
                  <a:tcPr>
                    <a:solidFill>
                      <a:srgbClr val="FFFF00"/>
                    </a:solidFill>
                  </a:tcPr>
                </a:tc>
                <a:tc>
                  <a:txBody>
                    <a:bodyPr/>
                    <a:lstStyle/>
                    <a:p>
                      <a:r>
                        <a:rPr lang="en-US" sz="1050" dirty="0"/>
                        <a:t>Recordable injury or illness</a:t>
                      </a:r>
                    </a:p>
                  </a:txBody>
                  <a:tcPr>
                    <a:solidFill>
                      <a:srgbClr val="FFFF00"/>
                    </a:solidFill>
                  </a:tcPr>
                </a:tc>
                <a:tc>
                  <a:txBody>
                    <a:bodyPr/>
                    <a:lstStyle/>
                    <a:p>
                      <a:r>
                        <a:rPr lang="en-US" sz="1050" dirty="0"/>
                        <a:t>Damage offsite with minimal remediation</a:t>
                      </a:r>
                      <a:r>
                        <a:rPr lang="en-US" sz="1050" baseline="0" dirty="0"/>
                        <a:t> needed.</a:t>
                      </a:r>
                      <a:endParaRPr lang="en-US" sz="1050" dirty="0"/>
                    </a:p>
                  </a:txBody>
                  <a:tcPr>
                    <a:solidFill>
                      <a:srgbClr val="FFFF00"/>
                    </a:solidFill>
                  </a:tcPr>
                </a:tc>
                <a:tc vMerge="1">
                  <a:txBody>
                    <a:bodyPr/>
                    <a:lstStyle/>
                    <a:p>
                      <a:endParaRPr lang="en-US" sz="1050" dirty="0"/>
                    </a:p>
                  </a:txBody>
                  <a:tcPr>
                    <a:solidFill>
                      <a:srgbClr val="FFFF00"/>
                    </a:solidFill>
                  </a:tcPr>
                </a:tc>
                <a:extLst>
                  <a:ext uri="{0D108BD9-81ED-4DB2-BD59-A6C34878D82A}">
                    <a16:rowId xmlns:a16="http://schemas.microsoft.com/office/drawing/2014/main" val="10002"/>
                  </a:ext>
                </a:extLst>
              </a:tr>
              <a:tr h="453243">
                <a:tc>
                  <a:txBody>
                    <a:bodyPr/>
                    <a:lstStyle/>
                    <a:p>
                      <a:r>
                        <a:rPr lang="en-US" sz="1050" dirty="0"/>
                        <a:t>3</a:t>
                      </a:r>
                    </a:p>
                  </a:txBody>
                  <a:tcPr>
                    <a:solidFill>
                      <a:srgbClr val="FFC000"/>
                    </a:solidFill>
                  </a:tcPr>
                </a:tc>
                <a:tc>
                  <a:txBody>
                    <a:bodyPr/>
                    <a:lstStyle/>
                    <a:p>
                      <a:r>
                        <a:rPr lang="en-US" sz="1050" dirty="0"/>
                        <a:t>Injury causing longer term or permanent disability/prolonged absence from work</a:t>
                      </a:r>
                    </a:p>
                  </a:txBody>
                  <a:tcPr>
                    <a:solidFill>
                      <a:srgbClr val="FFC000"/>
                    </a:solidFill>
                  </a:tcPr>
                </a:tc>
                <a:tc>
                  <a:txBody>
                    <a:bodyPr/>
                    <a:lstStyle/>
                    <a:p>
                      <a:r>
                        <a:rPr lang="en-US" sz="1050" dirty="0"/>
                        <a:t>Wider spread</a:t>
                      </a:r>
                      <a:r>
                        <a:rPr lang="en-US" sz="1050" baseline="0" dirty="0"/>
                        <a:t> impact on environment and communities. </a:t>
                      </a:r>
                      <a:endParaRPr lang="en-US" sz="1050" dirty="0"/>
                    </a:p>
                  </a:txBody>
                  <a:tcPr>
                    <a:solidFill>
                      <a:srgbClr val="FFC000"/>
                    </a:solidFill>
                  </a:tcPr>
                </a:tc>
                <a:tc rowSpan="2">
                  <a:txBody>
                    <a:bodyPr/>
                    <a:lstStyle/>
                    <a:p>
                      <a:r>
                        <a:rPr lang="en-US" sz="1050" dirty="0"/>
                        <a:t>Medium</a:t>
                      </a:r>
                    </a:p>
                  </a:txBody>
                  <a:tcPr>
                    <a:solidFill>
                      <a:srgbClr val="FFC000"/>
                    </a:solidFill>
                  </a:tcPr>
                </a:tc>
                <a:extLst>
                  <a:ext uri="{0D108BD9-81ED-4DB2-BD59-A6C34878D82A}">
                    <a16:rowId xmlns:a16="http://schemas.microsoft.com/office/drawing/2014/main" val="10003"/>
                  </a:ext>
                </a:extLst>
              </a:tr>
              <a:tr h="304800">
                <a:tc>
                  <a:txBody>
                    <a:bodyPr/>
                    <a:lstStyle/>
                    <a:p>
                      <a:r>
                        <a:rPr lang="en-US" sz="1050" dirty="0"/>
                        <a:t>4</a:t>
                      </a:r>
                    </a:p>
                  </a:txBody>
                  <a:tcPr>
                    <a:solidFill>
                      <a:srgbClr val="FFC000"/>
                    </a:solidFill>
                  </a:tcPr>
                </a:tc>
                <a:tc>
                  <a:txBody>
                    <a:bodyPr/>
                    <a:lstStyle/>
                    <a:p>
                      <a:r>
                        <a:rPr lang="en-US" sz="1050" dirty="0"/>
                        <a:t>Single/double fatality from injury or illness</a:t>
                      </a:r>
                    </a:p>
                  </a:txBody>
                  <a:tcPr>
                    <a:solidFill>
                      <a:srgbClr val="FFC000"/>
                    </a:solidFill>
                  </a:tcPr>
                </a:tc>
                <a:tc>
                  <a:txBody>
                    <a:bodyPr/>
                    <a:lstStyle/>
                    <a:p>
                      <a:r>
                        <a:rPr lang="en-US" sz="1050" dirty="0"/>
                        <a:t>Major damage to sensitive environment requiring </a:t>
                      </a:r>
                    </a:p>
                  </a:txBody>
                  <a:tcPr>
                    <a:solidFill>
                      <a:srgbClr val="FFC000"/>
                    </a:solidFill>
                  </a:tcPr>
                </a:tc>
                <a:tc vMerge="1">
                  <a:txBody>
                    <a:bodyPr/>
                    <a:lstStyle/>
                    <a:p>
                      <a:endParaRPr lang="en-US" sz="1050" dirty="0"/>
                    </a:p>
                  </a:txBody>
                  <a:tcPr>
                    <a:solidFill>
                      <a:srgbClr val="FFC000"/>
                    </a:solidFill>
                  </a:tcPr>
                </a:tc>
                <a:extLst>
                  <a:ext uri="{0D108BD9-81ED-4DB2-BD59-A6C34878D82A}">
                    <a16:rowId xmlns:a16="http://schemas.microsoft.com/office/drawing/2014/main" val="10004"/>
                  </a:ext>
                </a:extLst>
              </a:tr>
              <a:tr h="370840">
                <a:tc>
                  <a:txBody>
                    <a:bodyPr/>
                    <a:lstStyle/>
                    <a:p>
                      <a:r>
                        <a:rPr lang="en-US" sz="1050" dirty="0">
                          <a:solidFill>
                            <a:schemeClr val="bg1"/>
                          </a:solidFill>
                        </a:rPr>
                        <a:t>5</a:t>
                      </a:r>
                    </a:p>
                  </a:txBody>
                  <a:tcPr>
                    <a:solidFill>
                      <a:srgbClr val="FF0000"/>
                    </a:solidFill>
                  </a:tcPr>
                </a:tc>
                <a:tc>
                  <a:txBody>
                    <a:bodyPr/>
                    <a:lstStyle/>
                    <a:p>
                      <a:r>
                        <a:rPr lang="en-US" sz="1050" dirty="0">
                          <a:solidFill>
                            <a:schemeClr val="bg1"/>
                          </a:solidFill>
                        </a:rPr>
                        <a:t>3 – 10 fatalities</a:t>
                      </a:r>
                    </a:p>
                  </a:txBody>
                  <a:tcPr>
                    <a:solidFill>
                      <a:srgbClr val="FF0000"/>
                    </a:solidFill>
                  </a:tcPr>
                </a:tc>
                <a:tc>
                  <a:txBody>
                    <a:bodyPr/>
                    <a:lstStyle/>
                    <a:p>
                      <a:r>
                        <a:rPr lang="en-US" sz="1050" dirty="0">
                          <a:solidFill>
                            <a:schemeClr val="bg1"/>
                          </a:solidFill>
                        </a:rPr>
                        <a:t>Massive damage to sensitive environment </a:t>
                      </a:r>
                      <a:r>
                        <a:rPr lang="en-US" sz="1050" baseline="0" dirty="0">
                          <a:solidFill>
                            <a:schemeClr val="bg1"/>
                          </a:solidFill>
                        </a:rPr>
                        <a:t> or widespread damage to non sensitive environment with remediation taking up to a year.</a:t>
                      </a:r>
                      <a:endParaRPr lang="en-US" sz="1050" dirty="0">
                        <a:solidFill>
                          <a:schemeClr val="bg1"/>
                        </a:solidFill>
                      </a:endParaRPr>
                    </a:p>
                  </a:txBody>
                  <a:tcPr>
                    <a:solidFill>
                      <a:srgbClr val="FF0000"/>
                    </a:solidFill>
                  </a:tcPr>
                </a:tc>
                <a:tc rowSpan="2">
                  <a:txBody>
                    <a:bodyPr/>
                    <a:lstStyle/>
                    <a:p>
                      <a:r>
                        <a:rPr lang="en-US" sz="1050" dirty="0">
                          <a:solidFill>
                            <a:schemeClr val="bg1"/>
                          </a:solidFill>
                        </a:rPr>
                        <a:t>High</a:t>
                      </a:r>
                    </a:p>
                  </a:txBody>
                  <a:tcPr>
                    <a:solidFill>
                      <a:srgbClr val="FF0000"/>
                    </a:solidFill>
                  </a:tcPr>
                </a:tc>
                <a:extLst>
                  <a:ext uri="{0D108BD9-81ED-4DB2-BD59-A6C34878D82A}">
                    <a16:rowId xmlns:a16="http://schemas.microsoft.com/office/drawing/2014/main" val="10005"/>
                  </a:ext>
                </a:extLst>
              </a:tr>
              <a:tr h="370840">
                <a:tc>
                  <a:txBody>
                    <a:bodyPr/>
                    <a:lstStyle/>
                    <a:p>
                      <a:r>
                        <a:rPr lang="en-US" sz="1050" dirty="0">
                          <a:solidFill>
                            <a:schemeClr val="bg1"/>
                          </a:solidFill>
                        </a:rPr>
                        <a:t>6</a:t>
                      </a:r>
                    </a:p>
                  </a:txBody>
                  <a:tcPr>
                    <a:solidFill>
                      <a:srgbClr val="FF0000"/>
                    </a:solidFill>
                  </a:tcPr>
                </a:tc>
                <a:tc>
                  <a:txBody>
                    <a:bodyPr/>
                    <a:lstStyle/>
                    <a:p>
                      <a:r>
                        <a:rPr lang="en-US" sz="1050" dirty="0">
                          <a:solidFill>
                            <a:schemeClr val="bg1"/>
                          </a:solidFill>
                        </a:rPr>
                        <a:t>Greater than 10 fatalities</a:t>
                      </a:r>
                    </a:p>
                  </a:txBody>
                  <a:tcPr>
                    <a:solidFill>
                      <a:srgbClr val="FF0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dirty="0">
                          <a:solidFill>
                            <a:schemeClr val="bg1"/>
                          </a:solidFill>
                        </a:rPr>
                        <a:t>Catastrophic damage to sensitive  environment requiring remediation lasting over a year</a:t>
                      </a:r>
                    </a:p>
                  </a:txBody>
                  <a:tcPr>
                    <a:solidFill>
                      <a:srgbClr val="FF0000"/>
                    </a:solid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solidFill>
                          <a:schemeClr val="bg1"/>
                        </a:solidFill>
                      </a:endParaRPr>
                    </a:p>
                  </a:txBody>
                  <a:tcPr>
                    <a:solidFill>
                      <a:srgbClr val="FF0000"/>
                    </a:solidFill>
                  </a:tcPr>
                </a:tc>
                <a:extLst>
                  <a:ext uri="{0D108BD9-81ED-4DB2-BD59-A6C34878D82A}">
                    <a16:rowId xmlns:a16="http://schemas.microsoft.com/office/drawing/2014/main" val="10006"/>
                  </a:ext>
                </a:extLst>
              </a:tr>
            </a:tbl>
          </a:graphicData>
        </a:graphic>
      </p:graphicFrame>
      <p:sp>
        <p:nvSpPr>
          <p:cNvPr id="3" name="Rectangle 2">
            <a:extLst>
              <a:ext uri="{FF2B5EF4-FFF2-40B4-BE49-F238E27FC236}">
                <a16:creationId xmlns:a16="http://schemas.microsoft.com/office/drawing/2014/main" id="{8F68182C-57EA-046E-1F88-85CC46B42033}"/>
              </a:ext>
            </a:extLst>
          </p:cNvPr>
          <p:cNvSpPr/>
          <p:nvPr/>
        </p:nvSpPr>
        <p:spPr>
          <a:xfrm>
            <a:off x="228600" y="5638800"/>
            <a:ext cx="8229600" cy="6858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10261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What is risk?</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15</a:t>
            </a:fld>
            <a:endParaRPr lang="nb-NO" dirty="0"/>
          </a:p>
        </p:txBody>
      </p:sp>
      <p:sp>
        <p:nvSpPr>
          <p:cNvPr id="8" name="TextBox 7"/>
          <p:cNvSpPr txBox="1"/>
          <p:nvPr/>
        </p:nvSpPr>
        <p:spPr>
          <a:xfrm>
            <a:off x="353476" y="1066800"/>
            <a:ext cx="8316486" cy="1723549"/>
          </a:xfrm>
          <a:prstGeom prst="rect">
            <a:avLst/>
          </a:prstGeom>
          <a:noFill/>
        </p:spPr>
        <p:txBody>
          <a:bodyPr wrap="square" rtlCol="0">
            <a:spAutoFit/>
          </a:bodyPr>
          <a:lstStyle/>
          <a:p>
            <a:pPr lvl="0">
              <a:spcBef>
                <a:spcPts val="600"/>
              </a:spcBef>
            </a:pPr>
            <a:r>
              <a:rPr lang="en-US" sz="1600" dirty="0"/>
              <a:t>Risk is the combination the probability of the hazard event</a:t>
            </a:r>
          </a:p>
          <a:p>
            <a:pPr lvl="0">
              <a:spcBef>
                <a:spcPts val="600"/>
              </a:spcBef>
            </a:pPr>
            <a:r>
              <a:rPr lang="en-US" sz="1600" dirty="0"/>
              <a:t>Falling down a short flight of carpeted steps could result in a fatality, however this is very unlikely, hence the “most probable” outcome might be a broken bone – it is a management decision where to use “most probable” and “worst case”.</a:t>
            </a:r>
          </a:p>
          <a:p>
            <a:pPr lvl="0">
              <a:spcBef>
                <a:spcPts val="600"/>
              </a:spcBef>
            </a:pPr>
            <a:r>
              <a:rPr lang="en-US" sz="1600" dirty="0"/>
              <a:t>Planning for worst case can be costly, and may never be used, however if the risk is a serious threat worst case may be taken as the best scenario to assess. </a:t>
            </a:r>
          </a:p>
        </p:txBody>
      </p:sp>
      <p:graphicFrame>
        <p:nvGraphicFramePr>
          <p:cNvPr id="3" name="Table 2"/>
          <p:cNvGraphicFramePr>
            <a:graphicFrameLocks noGrp="1"/>
          </p:cNvGraphicFramePr>
          <p:nvPr>
            <p:extLst>
              <p:ext uri="{D42A27DB-BD31-4B8C-83A1-F6EECF244321}">
                <p14:modId xmlns:p14="http://schemas.microsoft.com/office/powerpoint/2010/main" val="2527201359"/>
              </p:ext>
            </p:extLst>
          </p:nvPr>
        </p:nvGraphicFramePr>
        <p:xfrm>
          <a:off x="3098800" y="2888469"/>
          <a:ext cx="4876800" cy="1483360"/>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tblGrid>
              <a:tr h="370840">
                <a:tc>
                  <a:txBody>
                    <a:bodyPr/>
                    <a:lstStyle/>
                    <a:p>
                      <a:r>
                        <a:rPr lang="en-US" dirty="0"/>
                        <a:t>High</a:t>
                      </a:r>
                    </a:p>
                  </a:txBody>
                  <a:tcPr>
                    <a:solidFill>
                      <a:schemeClr val="bg1"/>
                    </a:solidFill>
                  </a:tcPr>
                </a:tc>
                <a:tc>
                  <a:txBody>
                    <a:bodyPr/>
                    <a:lstStyle/>
                    <a:p>
                      <a:pPr algn="ctr"/>
                      <a:r>
                        <a:rPr lang="en-US" dirty="0"/>
                        <a:t>Medium</a:t>
                      </a:r>
                    </a:p>
                  </a:txBody>
                  <a:tcPr>
                    <a:solidFill>
                      <a:srgbClr val="FFC000"/>
                    </a:solidFill>
                  </a:tcPr>
                </a:tc>
                <a:tc>
                  <a:txBody>
                    <a:bodyPr/>
                    <a:lstStyle/>
                    <a:p>
                      <a:pPr algn="ctr"/>
                      <a:r>
                        <a:rPr lang="en-US" dirty="0"/>
                        <a:t>Medium</a:t>
                      </a:r>
                    </a:p>
                  </a:txBody>
                  <a:tcPr>
                    <a:solidFill>
                      <a:srgbClr val="FF0000"/>
                    </a:solidFill>
                  </a:tcPr>
                </a:tc>
                <a:tc>
                  <a:txBody>
                    <a:bodyPr/>
                    <a:lstStyle/>
                    <a:p>
                      <a:pPr algn="ctr"/>
                      <a:r>
                        <a:rPr lang="en-US" dirty="0"/>
                        <a:t>High</a:t>
                      </a:r>
                    </a:p>
                  </a:txBody>
                  <a:tcPr>
                    <a:solidFill>
                      <a:srgbClr val="FF0000"/>
                    </a:solidFill>
                  </a:tcPr>
                </a:tc>
                <a:extLst>
                  <a:ext uri="{0D108BD9-81ED-4DB2-BD59-A6C34878D82A}">
                    <a16:rowId xmlns:a16="http://schemas.microsoft.com/office/drawing/2014/main" val="10000"/>
                  </a:ext>
                </a:extLst>
              </a:tr>
              <a:tr h="370840">
                <a:tc>
                  <a:txBody>
                    <a:bodyPr/>
                    <a:lstStyle/>
                    <a:p>
                      <a:r>
                        <a:rPr lang="en-US" dirty="0"/>
                        <a:t>Medium</a:t>
                      </a:r>
                    </a:p>
                  </a:txBody>
                  <a:tcPr/>
                </a:tc>
                <a:tc>
                  <a:txBody>
                    <a:bodyPr/>
                    <a:lstStyle/>
                    <a:p>
                      <a:pPr algn="ctr"/>
                      <a:r>
                        <a:rPr lang="en-US" dirty="0"/>
                        <a:t>Low</a:t>
                      </a:r>
                    </a:p>
                  </a:txBody>
                  <a:tcPr>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Medium</a:t>
                      </a:r>
                    </a:p>
                  </a:txBody>
                  <a:tcPr>
                    <a:solidFill>
                      <a:srgbClr val="FFC000"/>
                    </a:solidFill>
                  </a:tcPr>
                </a:tc>
                <a:tc>
                  <a:txBody>
                    <a:bodyPr/>
                    <a:lstStyle/>
                    <a:p>
                      <a:pPr algn="ctr"/>
                      <a:r>
                        <a:rPr lang="en-US" dirty="0"/>
                        <a:t>Medium</a:t>
                      </a:r>
                    </a:p>
                  </a:txBody>
                  <a:tcPr>
                    <a:solidFill>
                      <a:srgbClr val="FFC000"/>
                    </a:solidFill>
                  </a:tcPr>
                </a:tc>
                <a:extLst>
                  <a:ext uri="{0D108BD9-81ED-4DB2-BD59-A6C34878D82A}">
                    <a16:rowId xmlns:a16="http://schemas.microsoft.com/office/drawing/2014/main" val="10001"/>
                  </a:ext>
                </a:extLst>
              </a:tr>
              <a:tr h="370840">
                <a:tc>
                  <a:txBody>
                    <a:bodyPr/>
                    <a:lstStyle/>
                    <a:p>
                      <a:r>
                        <a:rPr lang="en-US" dirty="0"/>
                        <a:t>Low</a:t>
                      </a:r>
                    </a:p>
                  </a:txBody>
                  <a:tcPr/>
                </a:tc>
                <a:tc>
                  <a:txBody>
                    <a:bodyPr/>
                    <a:lstStyle/>
                    <a:p>
                      <a:pPr algn="ctr"/>
                      <a:r>
                        <a:rPr lang="en-US" dirty="0"/>
                        <a:t>Low</a:t>
                      </a:r>
                    </a:p>
                  </a:txBody>
                  <a:tcPr>
                    <a:solidFill>
                      <a:srgbClr val="92D050"/>
                    </a:solidFill>
                  </a:tcPr>
                </a:tc>
                <a:tc>
                  <a:txBody>
                    <a:bodyPr/>
                    <a:lstStyle/>
                    <a:p>
                      <a:pPr algn="ctr"/>
                      <a:r>
                        <a:rPr lang="en-US" dirty="0"/>
                        <a:t>Low</a:t>
                      </a:r>
                    </a:p>
                  </a:txBody>
                  <a:tcPr>
                    <a:solidFill>
                      <a:srgbClr val="92D050"/>
                    </a:solidFill>
                  </a:tcPr>
                </a:tc>
                <a:tc>
                  <a:txBody>
                    <a:bodyPr/>
                    <a:lstStyle/>
                    <a:p>
                      <a:pPr algn="ctr"/>
                      <a:r>
                        <a:rPr lang="en-US" dirty="0"/>
                        <a:t>Low</a:t>
                      </a:r>
                    </a:p>
                  </a:txBody>
                  <a:tcPr>
                    <a:solidFill>
                      <a:srgbClr val="92D050"/>
                    </a:solidFill>
                  </a:tcPr>
                </a:tc>
                <a:extLst>
                  <a:ext uri="{0D108BD9-81ED-4DB2-BD59-A6C34878D82A}">
                    <a16:rowId xmlns:a16="http://schemas.microsoft.com/office/drawing/2014/main" val="10002"/>
                  </a:ext>
                </a:extLst>
              </a:tr>
              <a:tr h="370840">
                <a:tc>
                  <a:txBody>
                    <a:bodyPr/>
                    <a:lstStyle/>
                    <a:p>
                      <a:endParaRPr lang="en-US" dirty="0"/>
                    </a:p>
                  </a:txBody>
                  <a:tcPr/>
                </a:tc>
                <a:tc>
                  <a:txBody>
                    <a:bodyPr/>
                    <a:lstStyle/>
                    <a:p>
                      <a:pPr algn="ctr"/>
                      <a:r>
                        <a:rPr lang="en-US" dirty="0"/>
                        <a:t>Low</a:t>
                      </a:r>
                    </a:p>
                  </a:txBody>
                  <a:tcPr/>
                </a:tc>
                <a:tc>
                  <a:txBody>
                    <a:bodyPr/>
                    <a:lstStyle/>
                    <a:p>
                      <a:pPr algn="ctr"/>
                      <a:r>
                        <a:rPr lang="en-US" dirty="0"/>
                        <a:t>Medium</a:t>
                      </a:r>
                    </a:p>
                  </a:txBody>
                  <a:tcPr/>
                </a:tc>
                <a:tc>
                  <a:txBody>
                    <a:bodyPr/>
                    <a:lstStyle/>
                    <a:p>
                      <a:pPr algn="ctr"/>
                      <a:r>
                        <a:rPr lang="en-US" dirty="0"/>
                        <a:t>High</a:t>
                      </a:r>
                    </a:p>
                  </a:txBody>
                  <a:tcPr>
                    <a:solidFill>
                      <a:schemeClr val="bg1"/>
                    </a:solidFill>
                  </a:tcPr>
                </a:tc>
                <a:extLst>
                  <a:ext uri="{0D108BD9-81ED-4DB2-BD59-A6C34878D82A}">
                    <a16:rowId xmlns:a16="http://schemas.microsoft.com/office/drawing/2014/main" val="10003"/>
                  </a:ext>
                </a:extLst>
              </a:tr>
            </a:tbl>
          </a:graphicData>
        </a:graphic>
      </p:graphicFrame>
      <p:sp>
        <p:nvSpPr>
          <p:cNvPr id="5" name="TextBox 4"/>
          <p:cNvSpPr txBox="1"/>
          <p:nvPr/>
        </p:nvSpPr>
        <p:spPr>
          <a:xfrm>
            <a:off x="2588589" y="2961345"/>
            <a:ext cx="461665" cy="1295400"/>
          </a:xfrm>
          <a:prstGeom prst="rect">
            <a:avLst/>
          </a:prstGeom>
          <a:noFill/>
        </p:spPr>
        <p:txBody>
          <a:bodyPr vert="vert270" wrap="square" rtlCol="0">
            <a:spAutoFit/>
          </a:bodyPr>
          <a:lstStyle/>
          <a:p>
            <a:r>
              <a:rPr lang="en-US" dirty="0"/>
              <a:t>Outcome</a:t>
            </a:r>
          </a:p>
        </p:txBody>
      </p:sp>
      <p:sp>
        <p:nvSpPr>
          <p:cNvPr id="7" name="TextBox 6"/>
          <p:cNvSpPr txBox="1"/>
          <p:nvPr/>
        </p:nvSpPr>
        <p:spPr>
          <a:xfrm>
            <a:off x="5774362" y="4358270"/>
            <a:ext cx="2895600" cy="369332"/>
          </a:xfrm>
          <a:prstGeom prst="rect">
            <a:avLst/>
          </a:prstGeom>
          <a:noFill/>
        </p:spPr>
        <p:txBody>
          <a:bodyPr wrap="square" rtlCol="0">
            <a:spAutoFit/>
          </a:bodyPr>
          <a:lstStyle/>
          <a:p>
            <a:r>
              <a:rPr lang="en-US" dirty="0"/>
              <a:t>Probability</a:t>
            </a:r>
          </a:p>
        </p:txBody>
      </p:sp>
      <p:sp>
        <p:nvSpPr>
          <p:cNvPr id="10" name="TextBox 9"/>
          <p:cNvSpPr txBox="1"/>
          <p:nvPr/>
        </p:nvSpPr>
        <p:spPr>
          <a:xfrm>
            <a:off x="353476" y="4128650"/>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Meteorite damage</a:t>
            </a:r>
          </a:p>
        </p:txBody>
      </p:sp>
      <p:sp>
        <p:nvSpPr>
          <p:cNvPr id="11" name="TextBox 10"/>
          <p:cNvSpPr txBox="1"/>
          <p:nvPr/>
        </p:nvSpPr>
        <p:spPr>
          <a:xfrm>
            <a:off x="723900" y="4975130"/>
            <a:ext cx="1600200" cy="461665"/>
          </a:xfrm>
          <a:prstGeom prst="rect">
            <a:avLst/>
          </a:prstGeom>
          <a:solidFill>
            <a:schemeClr val="bg1">
              <a:lumMod val="85000"/>
            </a:schemeClr>
          </a:solidFill>
          <a:ln>
            <a:solidFill>
              <a:schemeClr val="tx1"/>
            </a:solidFill>
          </a:ln>
        </p:spPr>
        <p:txBody>
          <a:bodyPr wrap="square" rtlCol="0">
            <a:spAutoFit/>
          </a:bodyPr>
          <a:lstStyle/>
          <a:p>
            <a:pPr algn="ctr"/>
            <a:r>
              <a:rPr lang="en-US" sz="1200" dirty="0"/>
              <a:t>Cut on sharp metal edge</a:t>
            </a:r>
          </a:p>
        </p:txBody>
      </p:sp>
      <p:sp>
        <p:nvSpPr>
          <p:cNvPr id="12" name="TextBox 11"/>
          <p:cNvSpPr txBox="1"/>
          <p:nvPr/>
        </p:nvSpPr>
        <p:spPr>
          <a:xfrm>
            <a:off x="304800" y="5608458"/>
            <a:ext cx="1600200" cy="461665"/>
          </a:xfrm>
          <a:prstGeom prst="rect">
            <a:avLst/>
          </a:prstGeom>
          <a:solidFill>
            <a:schemeClr val="bg1">
              <a:lumMod val="85000"/>
            </a:schemeClr>
          </a:solidFill>
          <a:ln>
            <a:solidFill>
              <a:schemeClr val="tx1"/>
            </a:solidFill>
          </a:ln>
        </p:spPr>
        <p:txBody>
          <a:bodyPr wrap="square" rtlCol="0">
            <a:spAutoFit/>
          </a:bodyPr>
          <a:lstStyle/>
          <a:p>
            <a:pPr algn="ctr"/>
            <a:r>
              <a:rPr lang="en-US" sz="1200" dirty="0"/>
              <a:t>Books falling from a shelf</a:t>
            </a:r>
          </a:p>
        </p:txBody>
      </p:sp>
      <p:sp>
        <p:nvSpPr>
          <p:cNvPr id="13" name="TextBox 12"/>
          <p:cNvSpPr txBox="1"/>
          <p:nvPr/>
        </p:nvSpPr>
        <p:spPr>
          <a:xfrm>
            <a:off x="2743200" y="5124625"/>
            <a:ext cx="1600200" cy="461665"/>
          </a:xfrm>
          <a:prstGeom prst="rect">
            <a:avLst/>
          </a:prstGeom>
          <a:solidFill>
            <a:schemeClr val="bg1">
              <a:lumMod val="85000"/>
            </a:schemeClr>
          </a:solidFill>
          <a:ln>
            <a:solidFill>
              <a:schemeClr val="tx1"/>
            </a:solidFill>
          </a:ln>
        </p:spPr>
        <p:txBody>
          <a:bodyPr wrap="square" rtlCol="0">
            <a:spAutoFit/>
          </a:bodyPr>
          <a:lstStyle/>
          <a:p>
            <a:pPr algn="ctr"/>
            <a:r>
              <a:rPr lang="en-US" sz="1200" dirty="0"/>
              <a:t>Terrorist related event</a:t>
            </a:r>
          </a:p>
        </p:txBody>
      </p:sp>
      <p:sp>
        <p:nvSpPr>
          <p:cNvPr id="14" name="TextBox 13"/>
          <p:cNvSpPr txBox="1"/>
          <p:nvPr/>
        </p:nvSpPr>
        <p:spPr>
          <a:xfrm>
            <a:off x="1371600" y="4556761"/>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Explosion</a:t>
            </a:r>
          </a:p>
        </p:txBody>
      </p:sp>
      <p:sp>
        <p:nvSpPr>
          <p:cNvPr id="15" name="TextBox 14"/>
          <p:cNvSpPr txBox="1"/>
          <p:nvPr/>
        </p:nvSpPr>
        <p:spPr>
          <a:xfrm>
            <a:off x="3276600" y="4510089"/>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Car crash</a:t>
            </a:r>
          </a:p>
        </p:txBody>
      </p:sp>
      <p:sp>
        <p:nvSpPr>
          <p:cNvPr id="16" name="TextBox 15"/>
          <p:cNvSpPr txBox="1"/>
          <p:nvPr/>
        </p:nvSpPr>
        <p:spPr>
          <a:xfrm>
            <a:off x="4737100" y="4951971"/>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Fire</a:t>
            </a:r>
          </a:p>
        </p:txBody>
      </p:sp>
      <p:sp>
        <p:nvSpPr>
          <p:cNvPr id="17" name="TextBox 16"/>
          <p:cNvSpPr txBox="1"/>
          <p:nvPr/>
        </p:nvSpPr>
        <p:spPr>
          <a:xfrm>
            <a:off x="2484967" y="5785327"/>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Gas release</a:t>
            </a:r>
          </a:p>
        </p:txBody>
      </p:sp>
      <p:sp>
        <p:nvSpPr>
          <p:cNvPr id="18" name="TextBox 17"/>
          <p:cNvSpPr txBox="1"/>
          <p:nvPr/>
        </p:nvSpPr>
        <p:spPr>
          <a:xfrm>
            <a:off x="4511719" y="5646827"/>
            <a:ext cx="1600200" cy="276999"/>
          </a:xfrm>
          <a:prstGeom prst="rect">
            <a:avLst/>
          </a:prstGeom>
          <a:solidFill>
            <a:schemeClr val="bg1">
              <a:lumMod val="85000"/>
            </a:schemeClr>
          </a:solidFill>
          <a:ln>
            <a:solidFill>
              <a:schemeClr val="tx1"/>
            </a:solidFill>
          </a:ln>
        </p:spPr>
        <p:txBody>
          <a:bodyPr wrap="square" rtlCol="0">
            <a:spAutoFit/>
          </a:bodyPr>
          <a:lstStyle/>
          <a:p>
            <a:pPr algn="ctr"/>
            <a:r>
              <a:rPr lang="en-US" sz="1200" dirty="0"/>
              <a:t>Fall down the stairs</a:t>
            </a:r>
          </a:p>
        </p:txBody>
      </p:sp>
    </p:spTree>
    <p:extLst>
      <p:ext uri="{BB962C8B-B14F-4D97-AF65-F5344CB8AC3E}">
        <p14:creationId xmlns:p14="http://schemas.microsoft.com/office/powerpoint/2010/main" val="357187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5372F-F4DE-A82E-E98B-9FB0FFCA7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FDBE4-A715-9A26-64BE-19121F9436A8}"/>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Assessing risk?</a:t>
            </a:r>
            <a:endParaRPr lang="en-US" sz="1800" dirty="0">
              <a:latin typeface="Arial"/>
              <a:cs typeface="Arial"/>
            </a:endParaRPr>
          </a:p>
        </p:txBody>
      </p:sp>
      <p:sp>
        <p:nvSpPr>
          <p:cNvPr id="6" name="Slide Number Placeholder 5">
            <a:extLst>
              <a:ext uri="{FF2B5EF4-FFF2-40B4-BE49-F238E27FC236}">
                <a16:creationId xmlns:a16="http://schemas.microsoft.com/office/drawing/2014/main" id="{979E9072-F8B5-9D75-16A4-742A9B81263D}"/>
              </a:ext>
            </a:extLst>
          </p:cNvPr>
          <p:cNvSpPr>
            <a:spLocks noGrp="1"/>
          </p:cNvSpPr>
          <p:nvPr>
            <p:ph type="sldNum" sz="quarter" idx="12"/>
          </p:nvPr>
        </p:nvSpPr>
        <p:spPr/>
        <p:txBody>
          <a:bodyPr/>
          <a:lstStyle/>
          <a:p>
            <a:r>
              <a:rPr lang="nb-NO"/>
              <a:t>Page </a:t>
            </a:r>
            <a:fld id="{62F8C147-E5C9-4E5A-BFDA-02BE385E1D0E}" type="slidenum">
              <a:rPr lang="nb-NO" smtClean="0"/>
              <a:pPr/>
              <a:t>16</a:t>
            </a:fld>
            <a:endParaRPr lang="nb-NO" dirty="0"/>
          </a:p>
        </p:txBody>
      </p:sp>
      <p:sp>
        <p:nvSpPr>
          <p:cNvPr id="20" name="TextBox 19">
            <a:extLst>
              <a:ext uri="{FF2B5EF4-FFF2-40B4-BE49-F238E27FC236}">
                <a16:creationId xmlns:a16="http://schemas.microsoft.com/office/drawing/2014/main" id="{A877CA50-CEC1-0E70-F939-30620F17BE65}"/>
              </a:ext>
            </a:extLst>
          </p:cNvPr>
          <p:cNvSpPr txBox="1"/>
          <p:nvPr/>
        </p:nvSpPr>
        <p:spPr>
          <a:xfrm>
            <a:off x="289446" y="1040888"/>
            <a:ext cx="5164762" cy="338554"/>
          </a:xfrm>
          <a:prstGeom prst="rect">
            <a:avLst/>
          </a:prstGeom>
          <a:noFill/>
        </p:spPr>
        <p:txBody>
          <a:bodyPr wrap="square" rtlCol="0">
            <a:spAutoFit/>
          </a:bodyPr>
          <a:lstStyle/>
          <a:p>
            <a:r>
              <a:rPr lang="en-US" sz="1600" dirty="0"/>
              <a:t>Your job for today: change the </a:t>
            </a:r>
            <a:r>
              <a:rPr lang="en-US" sz="1600" dirty="0" err="1"/>
              <a:t>tyre</a:t>
            </a:r>
            <a:r>
              <a:rPr lang="en-US" sz="1600" dirty="0"/>
              <a:t> on a car:</a:t>
            </a:r>
          </a:p>
        </p:txBody>
      </p:sp>
      <p:sp>
        <p:nvSpPr>
          <p:cNvPr id="21" name="TextBox 20">
            <a:extLst>
              <a:ext uri="{FF2B5EF4-FFF2-40B4-BE49-F238E27FC236}">
                <a16:creationId xmlns:a16="http://schemas.microsoft.com/office/drawing/2014/main" id="{8A6F2D09-69B1-E33A-1A74-79A8C9785528}"/>
              </a:ext>
            </a:extLst>
          </p:cNvPr>
          <p:cNvSpPr txBox="1"/>
          <p:nvPr/>
        </p:nvSpPr>
        <p:spPr>
          <a:xfrm>
            <a:off x="2397224" y="1664571"/>
            <a:ext cx="1981200" cy="523220"/>
          </a:xfrm>
          <a:prstGeom prst="rect">
            <a:avLst/>
          </a:prstGeom>
          <a:solidFill>
            <a:schemeClr val="bg1">
              <a:lumMod val="85000"/>
            </a:schemeClr>
          </a:solidFill>
        </p:spPr>
        <p:txBody>
          <a:bodyPr wrap="square" rtlCol="0">
            <a:spAutoFit/>
          </a:bodyPr>
          <a:lstStyle/>
          <a:p>
            <a:r>
              <a:rPr lang="en-US" sz="1400" dirty="0"/>
              <a:t>Car jack collapses and car falls on you</a:t>
            </a:r>
          </a:p>
        </p:txBody>
      </p:sp>
      <p:sp>
        <p:nvSpPr>
          <p:cNvPr id="22" name="TextBox 21">
            <a:extLst>
              <a:ext uri="{FF2B5EF4-FFF2-40B4-BE49-F238E27FC236}">
                <a16:creationId xmlns:a16="http://schemas.microsoft.com/office/drawing/2014/main" id="{5E067761-4651-2E23-E1D5-0896A5848185}"/>
              </a:ext>
            </a:extLst>
          </p:cNvPr>
          <p:cNvSpPr txBox="1"/>
          <p:nvPr/>
        </p:nvSpPr>
        <p:spPr>
          <a:xfrm>
            <a:off x="251115" y="5018901"/>
            <a:ext cx="1981200" cy="523220"/>
          </a:xfrm>
          <a:prstGeom prst="rect">
            <a:avLst/>
          </a:prstGeom>
          <a:solidFill>
            <a:schemeClr val="bg1">
              <a:lumMod val="85000"/>
            </a:schemeClr>
          </a:solidFill>
        </p:spPr>
        <p:txBody>
          <a:bodyPr wrap="square" rtlCol="0">
            <a:spAutoFit/>
          </a:bodyPr>
          <a:lstStyle/>
          <a:p>
            <a:r>
              <a:rPr lang="en-US" sz="1400" dirty="0"/>
              <a:t>Trye drops on your foot </a:t>
            </a:r>
          </a:p>
        </p:txBody>
      </p:sp>
      <p:sp>
        <p:nvSpPr>
          <p:cNvPr id="23" name="TextBox 22">
            <a:extLst>
              <a:ext uri="{FF2B5EF4-FFF2-40B4-BE49-F238E27FC236}">
                <a16:creationId xmlns:a16="http://schemas.microsoft.com/office/drawing/2014/main" id="{93DCDBC2-3D8A-DC75-291D-1E03E312DDDD}"/>
              </a:ext>
            </a:extLst>
          </p:cNvPr>
          <p:cNvSpPr txBox="1"/>
          <p:nvPr/>
        </p:nvSpPr>
        <p:spPr>
          <a:xfrm>
            <a:off x="2785453" y="5293892"/>
            <a:ext cx="1981200" cy="523220"/>
          </a:xfrm>
          <a:prstGeom prst="rect">
            <a:avLst/>
          </a:prstGeom>
          <a:solidFill>
            <a:schemeClr val="bg1">
              <a:lumMod val="85000"/>
            </a:schemeClr>
          </a:solidFill>
        </p:spPr>
        <p:txBody>
          <a:bodyPr wrap="square" rtlCol="0">
            <a:spAutoFit/>
          </a:bodyPr>
          <a:lstStyle/>
          <a:p>
            <a:r>
              <a:rPr lang="en-US" sz="1400" dirty="0"/>
              <a:t>Hurt your back lifting the </a:t>
            </a:r>
            <a:r>
              <a:rPr lang="en-US" sz="1400" dirty="0" err="1"/>
              <a:t>tyre</a:t>
            </a:r>
            <a:endParaRPr lang="en-US" sz="1400" dirty="0"/>
          </a:p>
        </p:txBody>
      </p:sp>
      <p:sp>
        <p:nvSpPr>
          <p:cNvPr id="24" name="TextBox 23">
            <a:extLst>
              <a:ext uri="{FF2B5EF4-FFF2-40B4-BE49-F238E27FC236}">
                <a16:creationId xmlns:a16="http://schemas.microsoft.com/office/drawing/2014/main" id="{4CA2E919-3A2B-96A4-275C-B0CEB6CBC2BB}"/>
              </a:ext>
            </a:extLst>
          </p:cNvPr>
          <p:cNvSpPr txBox="1"/>
          <p:nvPr/>
        </p:nvSpPr>
        <p:spPr>
          <a:xfrm>
            <a:off x="304800" y="2020946"/>
            <a:ext cx="1981200" cy="738664"/>
          </a:xfrm>
          <a:prstGeom prst="rect">
            <a:avLst/>
          </a:prstGeom>
          <a:solidFill>
            <a:schemeClr val="bg1">
              <a:lumMod val="85000"/>
            </a:schemeClr>
          </a:solidFill>
        </p:spPr>
        <p:txBody>
          <a:bodyPr wrap="square" rtlCol="0">
            <a:spAutoFit/>
          </a:bodyPr>
          <a:lstStyle/>
          <a:p>
            <a:r>
              <a:rPr lang="en-US" sz="1400" dirty="0"/>
              <a:t>The car explodes whilst you're changing the </a:t>
            </a:r>
            <a:r>
              <a:rPr lang="en-US" sz="1400" dirty="0" err="1"/>
              <a:t>tyre</a:t>
            </a:r>
            <a:endParaRPr lang="en-US" sz="1400" dirty="0"/>
          </a:p>
        </p:txBody>
      </p:sp>
      <p:sp>
        <p:nvSpPr>
          <p:cNvPr id="25" name="TextBox 24">
            <a:extLst>
              <a:ext uri="{FF2B5EF4-FFF2-40B4-BE49-F238E27FC236}">
                <a16:creationId xmlns:a16="http://schemas.microsoft.com/office/drawing/2014/main" id="{157FA607-54BE-4BE1-ACB9-B4B4103B416D}"/>
              </a:ext>
            </a:extLst>
          </p:cNvPr>
          <p:cNvSpPr txBox="1"/>
          <p:nvPr/>
        </p:nvSpPr>
        <p:spPr>
          <a:xfrm>
            <a:off x="527684" y="5540009"/>
            <a:ext cx="1981200" cy="738664"/>
          </a:xfrm>
          <a:prstGeom prst="rect">
            <a:avLst/>
          </a:prstGeom>
          <a:solidFill>
            <a:schemeClr val="bg1">
              <a:lumMod val="85000"/>
            </a:schemeClr>
          </a:solidFill>
        </p:spPr>
        <p:txBody>
          <a:bodyPr wrap="square" rtlCol="0">
            <a:spAutoFit/>
          </a:bodyPr>
          <a:lstStyle/>
          <a:p>
            <a:r>
              <a:rPr lang="en-US" sz="1400" dirty="0"/>
              <a:t>The car rolls away whist you're changing the tire</a:t>
            </a:r>
          </a:p>
        </p:txBody>
      </p:sp>
      <p:graphicFrame>
        <p:nvGraphicFramePr>
          <p:cNvPr id="3" name="Table 2">
            <a:extLst>
              <a:ext uri="{FF2B5EF4-FFF2-40B4-BE49-F238E27FC236}">
                <a16:creationId xmlns:a16="http://schemas.microsoft.com/office/drawing/2014/main" id="{F3E46B80-3CFA-E4C3-F04A-8B33E222A31E}"/>
              </a:ext>
            </a:extLst>
          </p:cNvPr>
          <p:cNvGraphicFramePr>
            <a:graphicFrameLocks noGrp="1"/>
          </p:cNvGraphicFramePr>
          <p:nvPr>
            <p:extLst>
              <p:ext uri="{D42A27DB-BD31-4B8C-83A1-F6EECF244321}">
                <p14:modId xmlns:p14="http://schemas.microsoft.com/office/powerpoint/2010/main" val="1292035108"/>
              </p:ext>
            </p:extLst>
          </p:nvPr>
        </p:nvGraphicFramePr>
        <p:xfrm>
          <a:off x="1447800" y="2895600"/>
          <a:ext cx="5257800" cy="1803032"/>
        </p:xfrm>
        <a:graphic>
          <a:graphicData uri="http://schemas.openxmlformats.org/drawingml/2006/table">
            <a:tbl>
              <a:tblPr firstRow="1" bandRow="1">
                <a:tableStyleId>{5940675A-B579-460E-94D1-54222C63F5DA}</a:tableStyleId>
              </a:tblPr>
              <a:tblGrid>
                <a:gridCol w="1314450">
                  <a:extLst>
                    <a:ext uri="{9D8B030D-6E8A-4147-A177-3AD203B41FA5}">
                      <a16:colId xmlns:a16="http://schemas.microsoft.com/office/drawing/2014/main" val="20000"/>
                    </a:ext>
                  </a:extLst>
                </a:gridCol>
                <a:gridCol w="1314450">
                  <a:extLst>
                    <a:ext uri="{9D8B030D-6E8A-4147-A177-3AD203B41FA5}">
                      <a16:colId xmlns:a16="http://schemas.microsoft.com/office/drawing/2014/main" val="20001"/>
                    </a:ext>
                  </a:extLst>
                </a:gridCol>
                <a:gridCol w="1314450">
                  <a:extLst>
                    <a:ext uri="{9D8B030D-6E8A-4147-A177-3AD203B41FA5}">
                      <a16:colId xmlns:a16="http://schemas.microsoft.com/office/drawing/2014/main" val="20002"/>
                    </a:ext>
                  </a:extLst>
                </a:gridCol>
                <a:gridCol w="1314450">
                  <a:extLst>
                    <a:ext uri="{9D8B030D-6E8A-4147-A177-3AD203B41FA5}">
                      <a16:colId xmlns:a16="http://schemas.microsoft.com/office/drawing/2014/main" val="20003"/>
                    </a:ext>
                  </a:extLst>
                </a:gridCol>
              </a:tblGrid>
              <a:tr h="450758">
                <a:tc>
                  <a:txBody>
                    <a:bodyPr/>
                    <a:lstStyle/>
                    <a:p>
                      <a:r>
                        <a:rPr lang="en-US" dirty="0"/>
                        <a:t>High</a:t>
                      </a:r>
                    </a:p>
                  </a:txBody>
                  <a:tcPr>
                    <a:solidFill>
                      <a:schemeClr val="bg1"/>
                    </a:solidFill>
                  </a:tcPr>
                </a:tc>
                <a:tc>
                  <a:txBody>
                    <a:bodyPr/>
                    <a:lstStyle/>
                    <a:p>
                      <a:pPr algn="ctr"/>
                      <a:r>
                        <a:rPr lang="en-US" dirty="0"/>
                        <a:t>Medium</a:t>
                      </a:r>
                    </a:p>
                  </a:txBody>
                  <a:tcPr>
                    <a:solidFill>
                      <a:srgbClr val="FFC000"/>
                    </a:solidFill>
                  </a:tcPr>
                </a:tc>
                <a:tc>
                  <a:txBody>
                    <a:bodyPr/>
                    <a:lstStyle/>
                    <a:p>
                      <a:pPr algn="ctr"/>
                      <a:r>
                        <a:rPr lang="en-US" dirty="0"/>
                        <a:t>Medium</a:t>
                      </a:r>
                    </a:p>
                  </a:txBody>
                  <a:tcPr>
                    <a:solidFill>
                      <a:srgbClr val="FF0000"/>
                    </a:solidFill>
                  </a:tcPr>
                </a:tc>
                <a:tc>
                  <a:txBody>
                    <a:bodyPr/>
                    <a:lstStyle/>
                    <a:p>
                      <a:pPr algn="ctr"/>
                      <a:r>
                        <a:rPr lang="en-US" dirty="0"/>
                        <a:t>High</a:t>
                      </a:r>
                    </a:p>
                  </a:txBody>
                  <a:tcPr>
                    <a:solidFill>
                      <a:srgbClr val="FF0000"/>
                    </a:solidFill>
                  </a:tcPr>
                </a:tc>
                <a:extLst>
                  <a:ext uri="{0D108BD9-81ED-4DB2-BD59-A6C34878D82A}">
                    <a16:rowId xmlns:a16="http://schemas.microsoft.com/office/drawing/2014/main" val="10000"/>
                  </a:ext>
                </a:extLst>
              </a:tr>
              <a:tr h="450758">
                <a:tc>
                  <a:txBody>
                    <a:bodyPr/>
                    <a:lstStyle/>
                    <a:p>
                      <a:r>
                        <a:rPr lang="en-US" dirty="0"/>
                        <a:t>Medium</a:t>
                      </a:r>
                    </a:p>
                  </a:txBody>
                  <a:tcPr/>
                </a:tc>
                <a:tc>
                  <a:txBody>
                    <a:bodyPr/>
                    <a:lstStyle/>
                    <a:p>
                      <a:pPr algn="ctr"/>
                      <a:r>
                        <a:rPr lang="en-US" dirty="0"/>
                        <a:t>Low</a:t>
                      </a:r>
                    </a:p>
                  </a:txBody>
                  <a:tcPr>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Medium</a:t>
                      </a:r>
                    </a:p>
                  </a:txBody>
                  <a:tcPr>
                    <a:solidFill>
                      <a:srgbClr val="FFC000"/>
                    </a:solidFill>
                  </a:tcPr>
                </a:tc>
                <a:tc>
                  <a:txBody>
                    <a:bodyPr/>
                    <a:lstStyle/>
                    <a:p>
                      <a:pPr algn="ctr"/>
                      <a:r>
                        <a:rPr lang="en-US" dirty="0"/>
                        <a:t>Medium</a:t>
                      </a:r>
                    </a:p>
                  </a:txBody>
                  <a:tcPr>
                    <a:solidFill>
                      <a:srgbClr val="FFC000"/>
                    </a:solidFill>
                  </a:tcPr>
                </a:tc>
                <a:extLst>
                  <a:ext uri="{0D108BD9-81ED-4DB2-BD59-A6C34878D82A}">
                    <a16:rowId xmlns:a16="http://schemas.microsoft.com/office/drawing/2014/main" val="10001"/>
                  </a:ext>
                </a:extLst>
              </a:tr>
              <a:tr h="450758">
                <a:tc>
                  <a:txBody>
                    <a:bodyPr/>
                    <a:lstStyle/>
                    <a:p>
                      <a:r>
                        <a:rPr lang="en-US" dirty="0"/>
                        <a:t>Low</a:t>
                      </a:r>
                    </a:p>
                  </a:txBody>
                  <a:tcPr/>
                </a:tc>
                <a:tc>
                  <a:txBody>
                    <a:bodyPr/>
                    <a:lstStyle/>
                    <a:p>
                      <a:pPr algn="ctr"/>
                      <a:r>
                        <a:rPr lang="en-US" dirty="0"/>
                        <a:t>Low</a:t>
                      </a:r>
                    </a:p>
                  </a:txBody>
                  <a:tcPr>
                    <a:solidFill>
                      <a:srgbClr val="92D050"/>
                    </a:solidFill>
                  </a:tcPr>
                </a:tc>
                <a:tc>
                  <a:txBody>
                    <a:bodyPr/>
                    <a:lstStyle/>
                    <a:p>
                      <a:pPr algn="ctr"/>
                      <a:r>
                        <a:rPr lang="en-US" dirty="0"/>
                        <a:t>Low</a:t>
                      </a:r>
                    </a:p>
                  </a:txBody>
                  <a:tcPr>
                    <a:solidFill>
                      <a:srgbClr val="92D050"/>
                    </a:solidFill>
                  </a:tcPr>
                </a:tc>
                <a:tc>
                  <a:txBody>
                    <a:bodyPr/>
                    <a:lstStyle/>
                    <a:p>
                      <a:pPr algn="ctr"/>
                      <a:r>
                        <a:rPr lang="en-US" dirty="0"/>
                        <a:t>Low</a:t>
                      </a:r>
                    </a:p>
                  </a:txBody>
                  <a:tcPr>
                    <a:solidFill>
                      <a:srgbClr val="92D050"/>
                    </a:solidFill>
                  </a:tcPr>
                </a:tc>
                <a:extLst>
                  <a:ext uri="{0D108BD9-81ED-4DB2-BD59-A6C34878D82A}">
                    <a16:rowId xmlns:a16="http://schemas.microsoft.com/office/drawing/2014/main" val="10002"/>
                  </a:ext>
                </a:extLst>
              </a:tr>
              <a:tr h="450758">
                <a:tc>
                  <a:txBody>
                    <a:bodyPr/>
                    <a:lstStyle/>
                    <a:p>
                      <a:endParaRPr lang="en-US" dirty="0"/>
                    </a:p>
                  </a:txBody>
                  <a:tcPr/>
                </a:tc>
                <a:tc>
                  <a:txBody>
                    <a:bodyPr/>
                    <a:lstStyle/>
                    <a:p>
                      <a:pPr algn="ctr"/>
                      <a:r>
                        <a:rPr lang="en-US" dirty="0"/>
                        <a:t>Low</a:t>
                      </a:r>
                    </a:p>
                  </a:txBody>
                  <a:tcPr/>
                </a:tc>
                <a:tc>
                  <a:txBody>
                    <a:bodyPr/>
                    <a:lstStyle/>
                    <a:p>
                      <a:pPr algn="ctr"/>
                      <a:r>
                        <a:rPr lang="en-US" dirty="0"/>
                        <a:t>Medium</a:t>
                      </a:r>
                    </a:p>
                  </a:txBody>
                  <a:tcPr/>
                </a:tc>
                <a:tc>
                  <a:txBody>
                    <a:bodyPr/>
                    <a:lstStyle/>
                    <a:p>
                      <a:pPr algn="ctr"/>
                      <a:r>
                        <a:rPr lang="en-US" dirty="0"/>
                        <a:t>High</a:t>
                      </a:r>
                    </a:p>
                  </a:txBody>
                  <a:tcPr>
                    <a:solidFill>
                      <a:schemeClr val="bg1"/>
                    </a:solidFill>
                  </a:tcPr>
                </a:tc>
                <a:extLst>
                  <a:ext uri="{0D108BD9-81ED-4DB2-BD59-A6C34878D82A}">
                    <a16:rowId xmlns:a16="http://schemas.microsoft.com/office/drawing/2014/main" val="10003"/>
                  </a:ext>
                </a:extLst>
              </a:tr>
            </a:tbl>
          </a:graphicData>
        </a:graphic>
      </p:graphicFrame>
      <p:cxnSp>
        <p:nvCxnSpPr>
          <p:cNvPr id="5" name="Straight Arrow Connector 4">
            <a:extLst>
              <a:ext uri="{FF2B5EF4-FFF2-40B4-BE49-F238E27FC236}">
                <a16:creationId xmlns:a16="http://schemas.microsoft.com/office/drawing/2014/main" id="{36B9AD36-945B-DC16-10F9-6C1C536899C2}"/>
              </a:ext>
            </a:extLst>
          </p:cNvPr>
          <p:cNvCxnSpPr>
            <a:stCxn id="21" idx="2"/>
          </p:cNvCxnSpPr>
          <p:nvPr/>
        </p:nvCxnSpPr>
        <p:spPr>
          <a:xfrm>
            <a:off x="3387824" y="2187791"/>
            <a:ext cx="879376" cy="936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D6E0F836-B688-B926-EDC7-6B814623A822}"/>
              </a:ext>
            </a:extLst>
          </p:cNvPr>
          <p:cNvSpPr txBox="1"/>
          <p:nvPr/>
        </p:nvSpPr>
        <p:spPr>
          <a:xfrm>
            <a:off x="1010882" y="2996346"/>
            <a:ext cx="461665" cy="1295400"/>
          </a:xfrm>
          <a:prstGeom prst="rect">
            <a:avLst/>
          </a:prstGeom>
          <a:noFill/>
        </p:spPr>
        <p:txBody>
          <a:bodyPr vert="vert270" wrap="square" rtlCol="0">
            <a:spAutoFit/>
          </a:bodyPr>
          <a:lstStyle/>
          <a:p>
            <a:r>
              <a:rPr lang="en-US" dirty="0"/>
              <a:t>Outcome</a:t>
            </a:r>
          </a:p>
        </p:txBody>
      </p:sp>
      <p:sp>
        <p:nvSpPr>
          <p:cNvPr id="9" name="TextBox 8">
            <a:extLst>
              <a:ext uri="{FF2B5EF4-FFF2-40B4-BE49-F238E27FC236}">
                <a16:creationId xmlns:a16="http://schemas.microsoft.com/office/drawing/2014/main" id="{D5EDBD06-FE96-071B-8612-9A94C12353EC}"/>
              </a:ext>
            </a:extLst>
          </p:cNvPr>
          <p:cNvSpPr txBox="1"/>
          <p:nvPr/>
        </p:nvSpPr>
        <p:spPr>
          <a:xfrm>
            <a:off x="4016085" y="4698632"/>
            <a:ext cx="2895600" cy="369332"/>
          </a:xfrm>
          <a:prstGeom prst="rect">
            <a:avLst/>
          </a:prstGeom>
          <a:noFill/>
        </p:spPr>
        <p:txBody>
          <a:bodyPr wrap="square" rtlCol="0">
            <a:spAutoFit/>
          </a:bodyPr>
          <a:lstStyle/>
          <a:p>
            <a:r>
              <a:rPr lang="en-US" dirty="0"/>
              <a:t>Probability</a:t>
            </a:r>
          </a:p>
        </p:txBody>
      </p:sp>
      <p:cxnSp>
        <p:nvCxnSpPr>
          <p:cNvPr id="11" name="Straight Arrow Connector 10">
            <a:extLst>
              <a:ext uri="{FF2B5EF4-FFF2-40B4-BE49-F238E27FC236}">
                <a16:creationId xmlns:a16="http://schemas.microsoft.com/office/drawing/2014/main" id="{599D4404-EBBB-7C62-1D4F-83BD94B2E1A7}"/>
              </a:ext>
            </a:extLst>
          </p:cNvPr>
          <p:cNvCxnSpPr>
            <a:cxnSpLocks/>
            <a:stCxn id="22" idx="0"/>
          </p:cNvCxnSpPr>
          <p:nvPr/>
        </p:nvCxnSpPr>
        <p:spPr>
          <a:xfrm flipV="1">
            <a:off x="1241715" y="3650410"/>
            <a:ext cx="3274666" cy="1368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4147221-57B4-DEC6-E8A1-C3A52EF16762}"/>
              </a:ext>
            </a:extLst>
          </p:cNvPr>
          <p:cNvCxnSpPr>
            <a:cxnSpLocks/>
            <a:stCxn id="23" idx="0"/>
          </p:cNvCxnSpPr>
          <p:nvPr/>
        </p:nvCxnSpPr>
        <p:spPr>
          <a:xfrm flipV="1">
            <a:off x="3776053" y="3644046"/>
            <a:ext cx="1373394" cy="16498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3B4C2AD-02AA-267C-FE6F-3F9ED34946A6}"/>
              </a:ext>
            </a:extLst>
          </p:cNvPr>
          <p:cNvSpPr txBox="1"/>
          <p:nvPr/>
        </p:nvSpPr>
        <p:spPr>
          <a:xfrm>
            <a:off x="7050719" y="4026878"/>
            <a:ext cx="1712281" cy="523220"/>
          </a:xfrm>
          <a:prstGeom prst="rect">
            <a:avLst/>
          </a:prstGeom>
          <a:solidFill>
            <a:schemeClr val="bg1">
              <a:lumMod val="85000"/>
            </a:schemeClr>
          </a:solidFill>
        </p:spPr>
        <p:txBody>
          <a:bodyPr wrap="square" rtlCol="0">
            <a:spAutoFit/>
          </a:bodyPr>
          <a:lstStyle/>
          <a:p>
            <a:r>
              <a:rPr lang="en-US" sz="1400" dirty="0"/>
              <a:t>Cut finger changing </a:t>
            </a:r>
            <a:r>
              <a:rPr lang="en-US" sz="1400" dirty="0" err="1"/>
              <a:t>tyre</a:t>
            </a:r>
            <a:endParaRPr lang="en-US" sz="1400" dirty="0"/>
          </a:p>
        </p:txBody>
      </p:sp>
      <p:cxnSp>
        <p:nvCxnSpPr>
          <p:cNvPr id="18" name="Straight Arrow Connector 17">
            <a:extLst>
              <a:ext uri="{FF2B5EF4-FFF2-40B4-BE49-F238E27FC236}">
                <a16:creationId xmlns:a16="http://schemas.microsoft.com/office/drawing/2014/main" id="{8EF0DF13-81B3-28EF-EBC6-59A464781079}"/>
              </a:ext>
            </a:extLst>
          </p:cNvPr>
          <p:cNvCxnSpPr>
            <a:stCxn id="14" idx="1"/>
          </p:cNvCxnSpPr>
          <p:nvPr/>
        </p:nvCxnSpPr>
        <p:spPr>
          <a:xfrm flipH="1" flipV="1">
            <a:off x="5149447" y="4026878"/>
            <a:ext cx="1901272" cy="2616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3D455E37-7300-258F-F8F2-81AF5F6FD4A0}"/>
              </a:ext>
            </a:extLst>
          </p:cNvPr>
          <p:cNvCxnSpPr>
            <a:cxnSpLocks/>
          </p:cNvCxnSpPr>
          <p:nvPr/>
        </p:nvCxnSpPr>
        <p:spPr>
          <a:xfrm>
            <a:off x="2232315" y="2759610"/>
            <a:ext cx="739485" cy="364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F239552-45B0-50E1-E86E-6FA527EADFC2}"/>
              </a:ext>
            </a:extLst>
          </p:cNvPr>
          <p:cNvCxnSpPr/>
          <p:nvPr/>
        </p:nvCxnSpPr>
        <p:spPr>
          <a:xfrm flipV="1">
            <a:off x="2397224" y="3505200"/>
            <a:ext cx="1260376" cy="2050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1146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Reducing risk </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17</a:t>
            </a:fld>
            <a:endParaRPr lang="nb-NO" dirty="0"/>
          </a:p>
        </p:txBody>
      </p:sp>
      <p:sp>
        <p:nvSpPr>
          <p:cNvPr id="8" name="TextBox 7"/>
          <p:cNvSpPr txBox="1"/>
          <p:nvPr/>
        </p:nvSpPr>
        <p:spPr>
          <a:xfrm>
            <a:off x="353476" y="1066800"/>
            <a:ext cx="8316486" cy="1631216"/>
          </a:xfrm>
          <a:prstGeom prst="rect">
            <a:avLst/>
          </a:prstGeom>
          <a:noFill/>
        </p:spPr>
        <p:txBody>
          <a:bodyPr wrap="square" rtlCol="0">
            <a:spAutoFit/>
          </a:bodyPr>
          <a:lstStyle/>
          <a:p>
            <a:pPr lvl="0">
              <a:spcBef>
                <a:spcPts val="600"/>
              </a:spcBef>
            </a:pPr>
            <a:r>
              <a:rPr lang="en-US" sz="1600" dirty="0"/>
              <a:t>When reducing risk, we look to put in place barriers</a:t>
            </a:r>
          </a:p>
          <a:p>
            <a:pPr lvl="0">
              <a:spcBef>
                <a:spcPts val="600"/>
              </a:spcBef>
            </a:pPr>
            <a:r>
              <a:rPr lang="en-US" sz="1600" dirty="0"/>
              <a:t>Barriers to reduce the risk of the hazard event occurring</a:t>
            </a:r>
          </a:p>
          <a:p>
            <a:pPr lvl="0">
              <a:spcBef>
                <a:spcPts val="600"/>
              </a:spcBef>
            </a:pPr>
            <a:r>
              <a:rPr lang="en-US" sz="1600" dirty="0"/>
              <a:t>Barriers to reduce the outcome if the hazard event occurs</a:t>
            </a:r>
          </a:p>
          <a:p>
            <a:pPr lvl="0">
              <a:spcBef>
                <a:spcPts val="600"/>
              </a:spcBef>
            </a:pPr>
            <a:endParaRPr lang="en-US" sz="1600" dirty="0"/>
          </a:p>
          <a:p>
            <a:pPr lvl="0">
              <a:spcBef>
                <a:spcPts val="600"/>
              </a:spcBef>
            </a:pPr>
            <a:endParaRPr lang="en-US" sz="1600" dirty="0"/>
          </a:p>
        </p:txBody>
      </p:sp>
      <p:sp>
        <p:nvSpPr>
          <p:cNvPr id="23" name="TextBox 22"/>
          <p:cNvSpPr txBox="1"/>
          <p:nvPr/>
        </p:nvSpPr>
        <p:spPr>
          <a:xfrm>
            <a:off x="3704166" y="2623038"/>
            <a:ext cx="1340905" cy="738664"/>
          </a:xfrm>
          <a:prstGeom prst="rect">
            <a:avLst/>
          </a:prstGeom>
          <a:solidFill>
            <a:srgbClr val="FFC000"/>
          </a:solidFill>
          <a:ln>
            <a:solidFill>
              <a:schemeClr val="tx1"/>
            </a:solidFill>
          </a:ln>
        </p:spPr>
        <p:txBody>
          <a:bodyPr wrap="square" rtlCol="0">
            <a:spAutoFit/>
          </a:bodyPr>
          <a:lstStyle/>
          <a:p>
            <a:pPr algn="ctr"/>
            <a:r>
              <a:rPr lang="en-US" sz="1400" dirty="0"/>
              <a:t>Hazard event Falling from height</a:t>
            </a:r>
          </a:p>
        </p:txBody>
      </p:sp>
      <p:sp>
        <p:nvSpPr>
          <p:cNvPr id="3" name="Rectangle 2"/>
          <p:cNvSpPr/>
          <p:nvPr/>
        </p:nvSpPr>
        <p:spPr>
          <a:xfrm>
            <a:off x="509918" y="2520311"/>
            <a:ext cx="1213048" cy="990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Hazard</a:t>
            </a:r>
          </a:p>
          <a:p>
            <a:pPr algn="ctr"/>
            <a:r>
              <a:rPr lang="en-US" sz="1600" dirty="0">
                <a:solidFill>
                  <a:schemeClr val="tx1"/>
                </a:solidFill>
              </a:rPr>
              <a:t>Working at height</a:t>
            </a:r>
          </a:p>
        </p:txBody>
      </p:sp>
      <p:sp>
        <p:nvSpPr>
          <p:cNvPr id="4" name="TextBox 3"/>
          <p:cNvSpPr txBox="1"/>
          <p:nvPr/>
        </p:nvSpPr>
        <p:spPr>
          <a:xfrm>
            <a:off x="1905000" y="2362200"/>
            <a:ext cx="1600200" cy="1384995"/>
          </a:xfrm>
          <a:prstGeom prst="rect">
            <a:avLst/>
          </a:prstGeom>
          <a:noFill/>
        </p:spPr>
        <p:txBody>
          <a:bodyPr wrap="square" rtlCol="0">
            <a:spAutoFit/>
          </a:bodyPr>
          <a:lstStyle/>
          <a:p>
            <a:pPr algn="ctr"/>
            <a:r>
              <a:rPr lang="en-US" sz="1400" dirty="0"/>
              <a:t>Identify barriers – ways in which we stop somebody falling whilst working on a scaffold</a:t>
            </a:r>
          </a:p>
        </p:txBody>
      </p:sp>
      <p:sp>
        <p:nvSpPr>
          <p:cNvPr id="15" name="TextBox 14"/>
          <p:cNvSpPr txBox="1"/>
          <p:nvPr/>
        </p:nvSpPr>
        <p:spPr>
          <a:xfrm>
            <a:off x="5197470" y="2299872"/>
            <a:ext cx="2011895" cy="1169551"/>
          </a:xfrm>
          <a:prstGeom prst="rect">
            <a:avLst/>
          </a:prstGeom>
          <a:noFill/>
        </p:spPr>
        <p:txBody>
          <a:bodyPr wrap="square" rtlCol="0">
            <a:spAutoFit/>
          </a:bodyPr>
          <a:lstStyle/>
          <a:p>
            <a:pPr algn="ctr"/>
            <a:r>
              <a:rPr lang="en-US" sz="1400" dirty="0"/>
              <a:t>If the hazard event occurs identify barriers to limit the consequences of the outcome</a:t>
            </a:r>
          </a:p>
        </p:txBody>
      </p:sp>
      <p:sp>
        <p:nvSpPr>
          <p:cNvPr id="16" name="Rectangle 15"/>
          <p:cNvSpPr/>
          <p:nvPr/>
        </p:nvSpPr>
        <p:spPr>
          <a:xfrm>
            <a:off x="7226298" y="2359444"/>
            <a:ext cx="1213048" cy="990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Outcome</a:t>
            </a:r>
          </a:p>
        </p:txBody>
      </p:sp>
      <p:sp>
        <p:nvSpPr>
          <p:cNvPr id="5" name="TextBox 4"/>
          <p:cNvSpPr txBox="1"/>
          <p:nvPr/>
        </p:nvSpPr>
        <p:spPr>
          <a:xfrm>
            <a:off x="627438" y="5621923"/>
            <a:ext cx="8014000" cy="338554"/>
          </a:xfrm>
          <a:prstGeom prst="rect">
            <a:avLst/>
          </a:prstGeom>
          <a:noFill/>
        </p:spPr>
        <p:txBody>
          <a:bodyPr wrap="square" rtlCol="0">
            <a:spAutoFit/>
          </a:bodyPr>
          <a:lstStyle/>
          <a:p>
            <a:r>
              <a:rPr lang="en-US" sz="1600" dirty="0"/>
              <a:t>For each barrier identified of you are reducing the probability, consequence or both. </a:t>
            </a:r>
          </a:p>
        </p:txBody>
      </p:sp>
      <p:sp>
        <p:nvSpPr>
          <p:cNvPr id="7" name="TextBox 6">
            <a:extLst>
              <a:ext uri="{FF2B5EF4-FFF2-40B4-BE49-F238E27FC236}">
                <a16:creationId xmlns:a16="http://schemas.microsoft.com/office/drawing/2014/main" id="{7D3EE6CE-4669-169F-9373-D2167EA43565}"/>
              </a:ext>
            </a:extLst>
          </p:cNvPr>
          <p:cNvSpPr txBox="1"/>
          <p:nvPr/>
        </p:nvSpPr>
        <p:spPr>
          <a:xfrm>
            <a:off x="3823241" y="4355833"/>
            <a:ext cx="1340905" cy="954107"/>
          </a:xfrm>
          <a:prstGeom prst="rect">
            <a:avLst/>
          </a:prstGeom>
          <a:solidFill>
            <a:srgbClr val="FFC000"/>
          </a:solidFill>
          <a:ln>
            <a:solidFill>
              <a:schemeClr val="tx1"/>
            </a:solidFill>
          </a:ln>
        </p:spPr>
        <p:txBody>
          <a:bodyPr wrap="square" rtlCol="0">
            <a:spAutoFit/>
          </a:bodyPr>
          <a:lstStyle/>
          <a:p>
            <a:pPr algn="ctr"/>
            <a:r>
              <a:rPr lang="en-US" sz="1400" dirty="0"/>
              <a:t>Hazard event Access gained to company system</a:t>
            </a:r>
          </a:p>
        </p:txBody>
      </p:sp>
      <p:sp>
        <p:nvSpPr>
          <p:cNvPr id="9" name="Rectangle 8">
            <a:extLst>
              <a:ext uri="{FF2B5EF4-FFF2-40B4-BE49-F238E27FC236}">
                <a16:creationId xmlns:a16="http://schemas.microsoft.com/office/drawing/2014/main" id="{EBDF2609-84E0-15DA-C0A8-E9E54F570801}"/>
              </a:ext>
            </a:extLst>
          </p:cNvPr>
          <p:cNvSpPr/>
          <p:nvPr/>
        </p:nvSpPr>
        <p:spPr>
          <a:xfrm>
            <a:off x="628993" y="4253106"/>
            <a:ext cx="1213048" cy="990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Cyber attack</a:t>
            </a:r>
          </a:p>
        </p:txBody>
      </p:sp>
      <p:sp>
        <p:nvSpPr>
          <p:cNvPr id="10" name="TextBox 9">
            <a:extLst>
              <a:ext uri="{FF2B5EF4-FFF2-40B4-BE49-F238E27FC236}">
                <a16:creationId xmlns:a16="http://schemas.microsoft.com/office/drawing/2014/main" id="{DBBFAC27-6FC9-0C56-0594-B80D3424790F}"/>
              </a:ext>
            </a:extLst>
          </p:cNvPr>
          <p:cNvSpPr txBox="1"/>
          <p:nvPr/>
        </p:nvSpPr>
        <p:spPr>
          <a:xfrm>
            <a:off x="2024075" y="4094995"/>
            <a:ext cx="1600200" cy="1169551"/>
          </a:xfrm>
          <a:prstGeom prst="rect">
            <a:avLst/>
          </a:prstGeom>
          <a:noFill/>
        </p:spPr>
        <p:txBody>
          <a:bodyPr wrap="square" rtlCol="0">
            <a:spAutoFit/>
          </a:bodyPr>
          <a:lstStyle/>
          <a:p>
            <a:pPr algn="ctr"/>
            <a:r>
              <a:rPr lang="en-US" sz="1400" dirty="0"/>
              <a:t>Identify barriers – ways in which we stop access to company systems</a:t>
            </a:r>
          </a:p>
        </p:txBody>
      </p:sp>
      <p:sp>
        <p:nvSpPr>
          <p:cNvPr id="11" name="TextBox 10">
            <a:extLst>
              <a:ext uri="{FF2B5EF4-FFF2-40B4-BE49-F238E27FC236}">
                <a16:creationId xmlns:a16="http://schemas.microsoft.com/office/drawing/2014/main" id="{2A58EED6-FD78-E73C-3CA9-D78C6554133D}"/>
              </a:ext>
            </a:extLst>
          </p:cNvPr>
          <p:cNvSpPr txBox="1"/>
          <p:nvPr/>
        </p:nvSpPr>
        <p:spPr>
          <a:xfrm>
            <a:off x="5316545" y="4032667"/>
            <a:ext cx="2011895" cy="1169551"/>
          </a:xfrm>
          <a:prstGeom prst="rect">
            <a:avLst/>
          </a:prstGeom>
          <a:noFill/>
        </p:spPr>
        <p:txBody>
          <a:bodyPr wrap="square" rtlCol="0">
            <a:spAutoFit/>
          </a:bodyPr>
          <a:lstStyle/>
          <a:p>
            <a:pPr algn="ctr"/>
            <a:r>
              <a:rPr lang="en-US" sz="1400" dirty="0"/>
              <a:t>If the hazard event occurs identify barriers to limit the consequences of the outcome</a:t>
            </a:r>
          </a:p>
        </p:txBody>
      </p:sp>
      <p:sp>
        <p:nvSpPr>
          <p:cNvPr id="12" name="Rectangle 11">
            <a:extLst>
              <a:ext uri="{FF2B5EF4-FFF2-40B4-BE49-F238E27FC236}">
                <a16:creationId xmlns:a16="http://schemas.microsoft.com/office/drawing/2014/main" id="{DAF267A1-6D36-1303-9EAF-624FEDDBEF5E}"/>
              </a:ext>
            </a:extLst>
          </p:cNvPr>
          <p:cNvSpPr/>
          <p:nvPr/>
        </p:nvSpPr>
        <p:spPr>
          <a:xfrm>
            <a:off x="7345373" y="4092239"/>
            <a:ext cx="1213048" cy="990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Outcome</a:t>
            </a:r>
          </a:p>
        </p:txBody>
      </p:sp>
    </p:spTree>
    <p:extLst>
      <p:ext uri="{BB962C8B-B14F-4D97-AF65-F5344CB8AC3E}">
        <p14:creationId xmlns:p14="http://schemas.microsoft.com/office/powerpoint/2010/main" val="946975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F4E62-9E90-EC4A-BC39-1CB22A843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60F598-591A-B55B-0776-4F87AF9FEAF9}"/>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Reducing risk </a:t>
            </a:r>
            <a:endParaRPr lang="en-US" sz="1800" dirty="0">
              <a:latin typeface="Arial"/>
              <a:cs typeface="Arial"/>
            </a:endParaRPr>
          </a:p>
        </p:txBody>
      </p:sp>
      <p:sp>
        <p:nvSpPr>
          <p:cNvPr id="6" name="Slide Number Placeholder 5">
            <a:extLst>
              <a:ext uri="{FF2B5EF4-FFF2-40B4-BE49-F238E27FC236}">
                <a16:creationId xmlns:a16="http://schemas.microsoft.com/office/drawing/2014/main" id="{9FCB6131-B9C8-57B5-EC3E-1ACC8BC93BCF}"/>
              </a:ext>
            </a:extLst>
          </p:cNvPr>
          <p:cNvSpPr>
            <a:spLocks noGrp="1"/>
          </p:cNvSpPr>
          <p:nvPr>
            <p:ph type="sldNum" sz="quarter" idx="12"/>
          </p:nvPr>
        </p:nvSpPr>
        <p:spPr/>
        <p:txBody>
          <a:bodyPr/>
          <a:lstStyle/>
          <a:p>
            <a:r>
              <a:rPr lang="nb-NO"/>
              <a:t>Page </a:t>
            </a:r>
            <a:fld id="{62F8C147-E5C9-4E5A-BFDA-02BE385E1D0E}" type="slidenum">
              <a:rPr lang="nb-NO" smtClean="0"/>
              <a:pPr/>
              <a:t>18</a:t>
            </a:fld>
            <a:endParaRPr lang="nb-NO" dirty="0"/>
          </a:p>
        </p:txBody>
      </p:sp>
      <p:sp>
        <p:nvSpPr>
          <p:cNvPr id="8" name="TextBox 7">
            <a:extLst>
              <a:ext uri="{FF2B5EF4-FFF2-40B4-BE49-F238E27FC236}">
                <a16:creationId xmlns:a16="http://schemas.microsoft.com/office/drawing/2014/main" id="{9FAF765E-DAFC-4AA7-B08C-D9F82A5831F1}"/>
              </a:ext>
            </a:extLst>
          </p:cNvPr>
          <p:cNvSpPr txBox="1"/>
          <p:nvPr/>
        </p:nvSpPr>
        <p:spPr>
          <a:xfrm>
            <a:off x="463438" y="1040990"/>
            <a:ext cx="8316486" cy="661720"/>
          </a:xfrm>
          <a:prstGeom prst="rect">
            <a:avLst/>
          </a:prstGeom>
          <a:noFill/>
        </p:spPr>
        <p:txBody>
          <a:bodyPr wrap="square" rtlCol="0">
            <a:spAutoFit/>
          </a:bodyPr>
          <a:lstStyle/>
          <a:p>
            <a:pPr lvl="0">
              <a:spcBef>
                <a:spcPts val="600"/>
              </a:spcBef>
            </a:pPr>
            <a:r>
              <a:rPr lang="en-US" sz="1600" dirty="0"/>
              <a:t>Working at height on a scaffold – illustrative barriers </a:t>
            </a:r>
          </a:p>
          <a:p>
            <a:pPr lvl="0">
              <a:spcBef>
                <a:spcPts val="600"/>
              </a:spcBef>
            </a:pPr>
            <a:endParaRPr lang="en-US" sz="1600" dirty="0"/>
          </a:p>
        </p:txBody>
      </p:sp>
      <p:sp>
        <p:nvSpPr>
          <p:cNvPr id="23" name="TextBox 22">
            <a:extLst>
              <a:ext uri="{FF2B5EF4-FFF2-40B4-BE49-F238E27FC236}">
                <a16:creationId xmlns:a16="http://schemas.microsoft.com/office/drawing/2014/main" id="{0D6EF856-BF61-B1C8-BDC4-B61EA6FAB62B}"/>
              </a:ext>
            </a:extLst>
          </p:cNvPr>
          <p:cNvSpPr txBox="1"/>
          <p:nvPr/>
        </p:nvSpPr>
        <p:spPr>
          <a:xfrm>
            <a:off x="3704166" y="2623038"/>
            <a:ext cx="1340905" cy="738664"/>
          </a:xfrm>
          <a:prstGeom prst="rect">
            <a:avLst/>
          </a:prstGeom>
          <a:solidFill>
            <a:srgbClr val="FFC000"/>
          </a:solidFill>
          <a:ln>
            <a:solidFill>
              <a:schemeClr val="tx1"/>
            </a:solidFill>
          </a:ln>
        </p:spPr>
        <p:txBody>
          <a:bodyPr wrap="square" rtlCol="0">
            <a:spAutoFit/>
          </a:bodyPr>
          <a:lstStyle/>
          <a:p>
            <a:pPr algn="ctr"/>
            <a:r>
              <a:rPr lang="en-US" sz="1400" dirty="0"/>
              <a:t>Hazard event Falling from height</a:t>
            </a:r>
          </a:p>
        </p:txBody>
      </p:sp>
      <p:sp>
        <p:nvSpPr>
          <p:cNvPr id="3" name="Rectangle 2">
            <a:extLst>
              <a:ext uri="{FF2B5EF4-FFF2-40B4-BE49-F238E27FC236}">
                <a16:creationId xmlns:a16="http://schemas.microsoft.com/office/drawing/2014/main" id="{C4266D6D-D890-8568-CA86-F634646FD9BC}"/>
              </a:ext>
            </a:extLst>
          </p:cNvPr>
          <p:cNvSpPr/>
          <p:nvPr/>
        </p:nvSpPr>
        <p:spPr>
          <a:xfrm>
            <a:off x="509918" y="2520311"/>
            <a:ext cx="1213048" cy="990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Hazard</a:t>
            </a:r>
          </a:p>
          <a:p>
            <a:pPr algn="ctr"/>
            <a:r>
              <a:rPr lang="en-US" sz="1600" dirty="0">
                <a:solidFill>
                  <a:schemeClr val="tx1"/>
                </a:solidFill>
              </a:rPr>
              <a:t>Working at height</a:t>
            </a:r>
          </a:p>
        </p:txBody>
      </p:sp>
      <p:sp>
        <p:nvSpPr>
          <p:cNvPr id="16" name="Rectangle 15">
            <a:extLst>
              <a:ext uri="{FF2B5EF4-FFF2-40B4-BE49-F238E27FC236}">
                <a16:creationId xmlns:a16="http://schemas.microsoft.com/office/drawing/2014/main" id="{33B20818-82A9-C67B-FD45-96DB7148505E}"/>
              </a:ext>
            </a:extLst>
          </p:cNvPr>
          <p:cNvSpPr/>
          <p:nvPr/>
        </p:nvSpPr>
        <p:spPr>
          <a:xfrm>
            <a:off x="6776071" y="2436417"/>
            <a:ext cx="1213048" cy="990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Outcome</a:t>
            </a:r>
          </a:p>
        </p:txBody>
      </p:sp>
      <p:sp>
        <p:nvSpPr>
          <p:cNvPr id="7" name="Rectangle 6">
            <a:extLst>
              <a:ext uri="{FF2B5EF4-FFF2-40B4-BE49-F238E27FC236}">
                <a16:creationId xmlns:a16="http://schemas.microsoft.com/office/drawing/2014/main" id="{4A60B0F6-32C8-C8FE-FFC7-30209B5EF9F4}"/>
              </a:ext>
            </a:extLst>
          </p:cNvPr>
          <p:cNvSpPr/>
          <p:nvPr/>
        </p:nvSpPr>
        <p:spPr>
          <a:xfrm>
            <a:off x="1869059" y="209938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69C1870B-B8DB-57EE-EA36-F77E71C91669}"/>
              </a:ext>
            </a:extLst>
          </p:cNvPr>
          <p:cNvSpPr/>
          <p:nvPr/>
        </p:nvSpPr>
        <p:spPr>
          <a:xfrm>
            <a:off x="2614537" y="209265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7D955D55-6C8A-F03A-2CF5-498A8397F569}"/>
              </a:ext>
            </a:extLst>
          </p:cNvPr>
          <p:cNvSpPr/>
          <p:nvPr/>
        </p:nvSpPr>
        <p:spPr>
          <a:xfrm>
            <a:off x="2966271" y="209938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770F6018-6B9D-8151-3917-7DAE1E7253D4}"/>
              </a:ext>
            </a:extLst>
          </p:cNvPr>
          <p:cNvSpPr/>
          <p:nvPr/>
        </p:nvSpPr>
        <p:spPr>
          <a:xfrm>
            <a:off x="3376039" y="209938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F9E2F1D1-C064-9639-14EB-A08969C2F198}"/>
              </a:ext>
            </a:extLst>
          </p:cNvPr>
          <p:cNvSpPr txBox="1"/>
          <p:nvPr/>
        </p:nvSpPr>
        <p:spPr>
          <a:xfrm>
            <a:off x="334815" y="4066152"/>
            <a:ext cx="4008585" cy="1815882"/>
          </a:xfrm>
          <a:prstGeom prst="rect">
            <a:avLst/>
          </a:prstGeom>
          <a:noFill/>
        </p:spPr>
        <p:txBody>
          <a:bodyPr wrap="square" rtlCol="0">
            <a:spAutoFit/>
          </a:bodyPr>
          <a:lstStyle/>
          <a:p>
            <a:r>
              <a:rPr lang="en-US" sz="1400" dirty="0"/>
              <a:t>Barriers:</a:t>
            </a:r>
          </a:p>
          <a:p>
            <a:pPr marL="285750" indent="-285750">
              <a:buFont typeface="Arial" panose="020B0604020202020204" pitchFamily="34" charset="0"/>
              <a:buChar char="•"/>
            </a:pPr>
            <a:r>
              <a:rPr lang="en-US" sz="1400" dirty="0"/>
              <a:t>Scaffold built and verified by certified scaffolders</a:t>
            </a:r>
          </a:p>
          <a:p>
            <a:pPr marL="285750" indent="-285750">
              <a:buFont typeface="Arial" panose="020B0604020202020204" pitchFamily="34" charset="0"/>
              <a:buChar char="•"/>
            </a:pPr>
            <a:r>
              <a:rPr lang="en-US" sz="1400" dirty="0"/>
              <a:t>Fall protection barriers at standard height</a:t>
            </a:r>
          </a:p>
          <a:p>
            <a:pPr marL="285750" indent="-285750">
              <a:buFont typeface="Arial" panose="020B0604020202020204" pitchFamily="34" charset="0"/>
              <a:buChar char="•"/>
            </a:pPr>
            <a:r>
              <a:rPr lang="en-US" sz="1400" dirty="0"/>
              <a:t>Training in working at height</a:t>
            </a:r>
          </a:p>
          <a:p>
            <a:pPr marL="285750" indent="-285750">
              <a:buFont typeface="Arial" panose="020B0604020202020204" pitchFamily="34" charset="0"/>
              <a:buChar char="•"/>
            </a:pPr>
            <a:r>
              <a:rPr lang="en-US" sz="1400" dirty="0"/>
              <a:t>Procedures for working at height</a:t>
            </a:r>
          </a:p>
          <a:p>
            <a:pPr marL="285750" indent="-285750">
              <a:buFont typeface="Arial" panose="020B0604020202020204" pitchFamily="34" charset="0"/>
              <a:buChar char="•"/>
            </a:pPr>
            <a:r>
              <a:rPr lang="en-US" sz="1400" dirty="0"/>
              <a:t>Working with a partner</a:t>
            </a:r>
          </a:p>
          <a:p>
            <a:pPr marL="285750" indent="-285750">
              <a:buFont typeface="Arial" panose="020B0604020202020204" pitchFamily="34" charset="0"/>
              <a:buChar char="•"/>
            </a:pPr>
            <a:r>
              <a:rPr lang="en-US" sz="1400" dirty="0"/>
              <a:t>A culture on the site of following the rules </a:t>
            </a:r>
          </a:p>
        </p:txBody>
      </p:sp>
      <p:sp>
        <p:nvSpPr>
          <p:cNvPr id="13" name="TextBox 12">
            <a:extLst>
              <a:ext uri="{FF2B5EF4-FFF2-40B4-BE49-F238E27FC236}">
                <a16:creationId xmlns:a16="http://schemas.microsoft.com/office/drawing/2014/main" id="{57888F91-BB6C-AB9C-D1DA-1CF86ACD74B5}"/>
              </a:ext>
            </a:extLst>
          </p:cNvPr>
          <p:cNvSpPr txBox="1"/>
          <p:nvPr/>
        </p:nvSpPr>
        <p:spPr>
          <a:xfrm>
            <a:off x="4391637" y="4097254"/>
            <a:ext cx="4008585" cy="1600438"/>
          </a:xfrm>
          <a:prstGeom prst="rect">
            <a:avLst/>
          </a:prstGeom>
          <a:noFill/>
        </p:spPr>
        <p:txBody>
          <a:bodyPr wrap="square" rtlCol="0">
            <a:spAutoFit/>
          </a:bodyPr>
          <a:lstStyle/>
          <a:p>
            <a:r>
              <a:rPr lang="en-US" sz="1400" dirty="0"/>
              <a:t>Barriers:</a:t>
            </a:r>
          </a:p>
          <a:p>
            <a:pPr marL="285750" indent="-285750">
              <a:buFont typeface="Arial" panose="020B0604020202020204" pitchFamily="34" charset="0"/>
              <a:buChar char="•"/>
            </a:pPr>
            <a:r>
              <a:rPr lang="en-US" sz="1400" dirty="0"/>
              <a:t>Harness clipped off to prevent fall to ground</a:t>
            </a:r>
          </a:p>
          <a:p>
            <a:pPr marL="285750" indent="-285750">
              <a:buFont typeface="Arial" panose="020B0604020202020204" pitchFamily="34" charset="0"/>
              <a:buChar char="•"/>
            </a:pPr>
            <a:r>
              <a:rPr lang="en-US" sz="1400" dirty="0"/>
              <a:t>Inertia harness to prevent sudden stop</a:t>
            </a:r>
          </a:p>
          <a:p>
            <a:pPr marL="285750" indent="-285750">
              <a:buFont typeface="Arial" panose="020B0604020202020204" pitchFamily="34" charset="0"/>
              <a:buChar char="•"/>
            </a:pPr>
            <a:r>
              <a:rPr lang="en-US" sz="1400" dirty="0"/>
              <a:t>Emergency procedures and capability</a:t>
            </a:r>
          </a:p>
          <a:p>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US" sz="1400" dirty="0"/>
          </a:p>
        </p:txBody>
      </p:sp>
      <p:sp>
        <p:nvSpPr>
          <p:cNvPr id="14" name="Rectangle 13">
            <a:extLst>
              <a:ext uri="{FF2B5EF4-FFF2-40B4-BE49-F238E27FC236}">
                <a16:creationId xmlns:a16="http://schemas.microsoft.com/office/drawing/2014/main" id="{139A9F67-C15D-284E-F316-80A4836A156E}"/>
              </a:ext>
            </a:extLst>
          </p:cNvPr>
          <p:cNvSpPr/>
          <p:nvPr/>
        </p:nvSpPr>
        <p:spPr>
          <a:xfrm>
            <a:off x="5229332" y="2055417"/>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A61A64BE-9F5E-FBB8-1314-BCF164ED505C}"/>
              </a:ext>
            </a:extLst>
          </p:cNvPr>
          <p:cNvSpPr/>
          <p:nvPr/>
        </p:nvSpPr>
        <p:spPr>
          <a:xfrm>
            <a:off x="5704200" y="2055417"/>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BFE3BD7A-465B-9EE0-35AF-A0C0EE292D73}"/>
              </a:ext>
            </a:extLst>
          </p:cNvPr>
          <p:cNvSpPr/>
          <p:nvPr/>
        </p:nvSpPr>
        <p:spPr>
          <a:xfrm>
            <a:off x="6196736" y="207407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0EFE3912-C30D-F92D-70BD-E52620C1490C}"/>
              </a:ext>
            </a:extLst>
          </p:cNvPr>
          <p:cNvSpPr/>
          <p:nvPr/>
        </p:nvSpPr>
        <p:spPr>
          <a:xfrm>
            <a:off x="2220793" y="2092658"/>
            <a:ext cx="228600" cy="1752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3722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B268E-EABB-E15F-A6CC-B26D2EE4A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560CD-6C5A-4695-E8E2-DAC14BCF8E20}"/>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Barrier strength</a:t>
            </a:r>
            <a:endParaRPr lang="en-US" sz="1800" dirty="0">
              <a:latin typeface="Arial"/>
              <a:cs typeface="Arial"/>
            </a:endParaRPr>
          </a:p>
        </p:txBody>
      </p:sp>
      <p:sp>
        <p:nvSpPr>
          <p:cNvPr id="6" name="Slide Number Placeholder 5">
            <a:extLst>
              <a:ext uri="{FF2B5EF4-FFF2-40B4-BE49-F238E27FC236}">
                <a16:creationId xmlns:a16="http://schemas.microsoft.com/office/drawing/2014/main" id="{53DD4DC4-CBFB-1D48-69FC-1BB001411389}"/>
              </a:ext>
            </a:extLst>
          </p:cNvPr>
          <p:cNvSpPr>
            <a:spLocks noGrp="1"/>
          </p:cNvSpPr>
          <p:nvPr>
            <p:ph type="sldNum" sz="quarter" idx="12"/>
          </p:nvPr>
        </p:nvSpPr>
        <p:spPr/>
        <p:txBody>
          <a:bodyPr/>
          <a:lstStyle/>
          <a:p>
            <a:r>
              <a:rPr lang="nb-NO"/>
              <a:t>Page </a:t>
            </a:r>
            <a:fld id="{62F8C147-E5C9-4E5A-BFDA-02BE385E1D0E}" type="slidenum">
              <a:rPr lang="nb-NO" smtClean="0"/>
              <a:pPr/>
              <a:t>19</a:t>
            </a:fld>
            <a:endParaRPr lang="nb-NO" dirty="0"/>
          </a:p>
        </p:txBody>
      </p:sp>
      <p:sp>
        <p:nvSpPr>
          <p:cNvPr id="8" name="TextBox 7">
            <a:extLst>
              <a:ext uri="{FF2B5EF4-FFF2-40B4-BE49-F238E27FC236}">
                <a16:creationId xmlns:a16="http://schemas.microsoft.com/office/drawing/2014/main" id="{8B92144F-8187-7060-1980-D9A06102CE73}"/>
              </a:ext>
            </a:extLst>
          </p:cNvPr>
          <p:cNvSpPr txBox="1"/>
          <p:nvPr/>
        </p:nvSpPr>
        <p:spPr>
          <a:xfrm>
            <a:off x="463438" y="1040990"/>
            <a:ext cx="8316486" cy="5601533"/>
          </a:xfrm>
          <a:prstGeom prst="rect">
            <a:avLst/>
          </a:prstGeom>
          <a:noFill/>
        </p:spPr>
        <p:txBody>
          <a:bodyPr wrap="square" rtlCol="0">
            <a:spAutoFit/>
          </a:bodyPr>
          <a:lstStyle/>
          <a:p>
            <a:pPr lvl="0">
              <a:spcBef>
                <a:spcPts val="600"/>
              </a:spcBef>
            </a:pPr>
            <a:r>
              <a:rPr lang="en-US" sz="1600" dirty="0"/>
              <a:t>Barriers are talked about in terms of their strengths:</a:t>
            </a:r>
          </a:p>
          <a:p>
            <a:pPr lvl="0">
              <a:spcBef>
                <a:spcPts val="600"/>
              </a:spcBef>
            </a:pPr>
            <a:endParaRPr lang="en-US" sz="1600" dirty="0"/>
          </a:p>
          <a:p>
            <a:pPr lvl="0">
              <a:spcBef>
                <a:spcPts val="600"/>
              </a:spcBef>
            </a:pPr>
            <a:r>
              <a:rPr lang="en-US" sz="1600" dirty="0"/>
              <a:t>Strongest barriers - Solid barriers such as:</a:t>
            </a:r>
          </a:p>
          <a:p>
            <a:pPr marL="285750" lvl="0" indent="-285750">
              <a:spcBef>
                <a:spcPts val="600"/>
              </a:spcBef>
              <a:buFont typeface="Arial" panose="020B0604020202020204" pitchFamily="34" charset="0"/>
              <a:buChar char="•"/>
            </a:pPr>
            <a:r>
              <a:rPr lang="en-US" sz="1600" dirty="0"/>
              <a:t>Engineering changes such as a pressure relief valve to prevent overpressure, </a:t>
            </a:r>
          </a:p>
          <a:p>
            <a:pPr marL="285750" lvl="0" indent="-285750">
              <a:spcBef>
                <a:spcPts val="600"/>
              </a:spcBef>
              <a:buFont typeface="Arial" panose="020B0604020202020204" pitchFamily="34" charset="0"/>
              <a:buChar char="•"/>
            </a:pPr>
            <a:r>
              <a:rPr lang="en-US" sz="1600" dirty="0"/>
              <a:t>Pipe expansion loop, to prevent buckling</a:t>
            </a:r>
          </a:p>
          <a:p>
            <a:pPr marL="285750" lvl="0" indent="-285750">
              <a:spcBef>
                <a:spcPts val="600"/>
              </a:spcBef>
              <a:buFont typeface="Arial" panose="020B0604020202020204" pitchFamily="34" charset="0"/>
              <a:buChar char="•"/>
            </a:pPr>
            <a:r>
              <a:rPr lang="en-US" sz="1600" dirty="0"/>
              <a:t>Mandatory system driven checks according to authority matrix for decisions. </a:t>
            </a:r>
          </a:p>
          <a:p>
            <a:pPr lvl="0">
              <a:spcBef>
                <a:spcPts val="600"/>
              </a:spcBef>
            </a:pPr>
            <a:endParaRPr lang="en-US" sz="1600" dirty="0"/>
          </a:p>
          <a:p>
            <a:pPr lvl="0">
              <a:spcBef>
                <a:spcPts val="600"/>
              </a:spcBef>
            </a:pPr>
            <a:r>
              <a:rPr lang="en-US" sz="1600" dirty="0"/>
              <a:t>Procedural barriers:</a:t>
            </a:r>
          </a:p>
          <a:p>
            <a:pPr marL="285750" lvl="0" indent="-285750">
              <a:spcBef>
                <a:spcPts val="600"/>
              </a:spcBef>
              <a:buFont typeface="Arial" panose="020B0604020202020204" pitchFamily="34" charset="0"/>
              <a:buChar char="•"/>
            </a:pPr>
            <a:r>
              <a:rPr lang="en-US" sz="1600" dirty="0"/>
              <a:t>Procedures, policies, practices etc. that define specific ways in which tasks are to be carried out</a:t>
            </a:r>
          </a:p>
          <a:p>
            <a:pPr marL="285750" lvl="0" indent="-285750">
              <a:spcBef>
                <a:spcPts val="600"/>
              </a:spcBef>
              <a:buFont typeface="Arial" panose="020B0604020202020204" pitchFamily="34" charset="0"/>
              <a:buChar char="•"/>
            </a:pPr>
            <a:r>
              <a:rPr lang="en-US" sz="1600" dirty="0"/>
              <a:t>Training to undertake tasks per procedures.</a:t>
            </a:r>
          </a:p>
          <a:p>
            <a:pPr marL="285750" lvl="0" indent="-285750">
              <a:spcBef>
                <a:spcPts val="600"/>
              </a:spcBef>
              <a:buFont typeface="Arial" panose="020B0604020202020204" pitchFamily="34" charset="0"/>
              <a:buChar char="•"/>
            </a:pPr>
            <a:endParaRPr lang="en-US" sz="1600" dirty="0"/>
          </a:p>
          <a:p>
            <a:pPr lvl="0">
              <a:spcBef>
                <a:spcPts val="600"/>
              </a:spcBef>
            </a:pPr>
            <a:r>
              <a:rPr lang="en-US" sz="1600" dirty="0"/>
              <a:t>Lesser  or more barriers:</a:t>
            </a:r>
          </a:p>
          <a:p>
            <a:pPr marL="285750" lvl="0" indent="-285750">
              <a:spcBef>
                <a:spcPts val="600"/>
              </a:spcBef>
              <a:buFont typeface="Arial" panose="020B0604020202020204" pitchFamily="34" charset="0"/>
              <a:buChar char="•"/>
            </a:pPr>
            <a:r>
              <a:rPr lang="en-US" sz="1600" dirty="0"/>
              <a:t>It is argued by many that </a:t>
            </a:r>
            <a:r>
              <a:rPr lang="en-US" sz="1600" dirty="0" err="1"/>
              <a:t>behaviours</a:t>
            </a:r>
            <a:r>
              <a:rPr lang="en-US" sz="1600" dirty="0"/>
              <a:t> of people and/or cultural focusses are lesser barriers, however it my considered opinion these are some of the strongest barriers and should be a continual focus of all companies. </a:t>
            </a:r>
          </a:p>
          <a:p>
            <a:pPr lvl="0">
              <a:spcBef>
                <a:spcPts val="600"/>
              </a:spcBef>
            </a:pPr>
            <a:endParaRPr lang="en-US" sz="1600" dirty="0"/>
          </a:p>
          <a:p>
            <a:pPr lvl="0">
              <a:spcBef>
                <a:spcPts val="600"/>
              </a:spcBef>
            </a:pPr>
            <a:endParaRPr lang="en-US" sz="1600" dirty="0"/>
          </a:p>
        </p:txBody>
      </p:sp>
    </p:spTree>
    <p:extLst>
      <p:ext uri="{BB962C8B-B14F-4D97-AF65-F5344CB8AC3E}">
        <p14:creationId xmlns:p14="http://schemas.microsoft.com/office/powerpoint/2010/main" val="1843664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D653B-765D-DF55-CE58-C2DBB1229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4437C-AEF8-7002-4C3A-0B8921B755B6}"/>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Introductory statement</a:t>
            </a:r>
            <a:endParaRPr lang="en-US" sz="1800" dirty="0">
              <a:latin typeface="Arial"/>
              <a:cs typeface="Arial"/>
            </a:endParaRPr>
          </a:p>
        </p:txBody>
      </p:sp>
      <p:sp>
        <p:nvSpPr>
          <p:cNvPr id="6" name="Slide Number Placeholder 5">
            <a:extLst>
              <a:ext uri="{FF2B5EF4-FFF2-40B4-BE49-F238E27FC236}">
                <a16:creationId xmlns:a16="http://schemas.microsoft.com/office/drawing/2014/main" id="{D7C9E7E5-1777-9622-FDC1-09B16C6271B8}"/>
              </a:ext>
            </a:extLst>
          </p:cNvPr>
          <p:cNvSpPr>
            <a:spLocks noGrp="1"/>
          </p:cNvSpPr>
          <p:nvPr>
            <p:ph type="sldNum" sz="quarter" idx="12"/>
          </p:nvPr>
        </p:nvSpPr>
        <p:spPr/>
        <p:txBody>
          <a:bodyPr/>
          <a:lstStyle/>
          <a:p>
            <a:r>
              <a:rPr lang="nb-NO"/>
              <a:t>Page </a:t>
            </a:r>
            <a:fld id="{62F8C147-E5C9-4E5A-BFDA-02BE385E1D0E}" type="slidenum">
              <a:rPr lang="nb-NO" smtClean="0"/>
              <a:pPr/>
              <a:t>2</a:t>
            </a:fld>
            <a:endParaRPr lang="nb-NO" dirty="0"/>
          </a:p>
        </p:txBody>
      </p:sp>
      <p:sp>
        <p:nvSpPr>
          <p:cNvPr id="8" name="TextBox 7">
            <a:extLst>
              <a:ext uri="{FF2B5EF4-FFF2-40B4-BE49-F238E27FC236}">
                <a16:creationId xmlns:a16="http://schemas.microsoft.com/office/drawing/2014/main" id="{F214730F-F4A4-08E7-DF7B-1D9F404B7990}"/>
              </a:ext>
            </a:extLst>
          </p:cNvPr>
          <p:cNvSpPr txBox="1"/>
          <p:nvPr/>
        </p:nvSpPr>
        <p:spPr>
          <a:xfrm>
            <a:off x="353476" y="1066800"/>
            <a:ext cx="8316486" cy="4924425"/>
          </a:xfrm>
          <a:prstGeom prst="rect">
            <a:avLst/>
          </a:prstGeom>
          <a:noFill/>
        </p:spPr>
        <p:txBody>
          <a:bodyPr wrap="square" rtlCol="0">
            <a:spAutoFit/>
          </a:bodyPr>
          <a:lstStyle/>
          <a:p>
            <a:pPr marL="285750" lvl="0" indent="-285750">
              <a:spcBef>
                <a:spcPts val="600"/>
              </a:spcBef>
              <a:buFont typeface="Arial" panose="020B0604020202020204" pitchFamily="34" charset="0"/>
              <a:buChar char="•"/>
            </a:pPr>
            <a:r>
              <a:rPr lang="en-US" sz="1600" dirty="0"/>
              <a:t>The risk descriptors and levels in this presentation are not derived from any single company</a:t>
            </a:r>
          </a:p>
          <a:p>
            <a:pPr marL="285750" lvl="0" indent="-285750">
              <a:spcBef>
                <a:spcPts val="600"/>
              </a:spcBef>
              <a:buFont typeface="Arial" panose="020B0604020202020204" pitchFamily="34" charset="0"/>
              <a:buChar char="•"/>
            </a:pPr>
            <a:r>
              <a:rPr lang="en-US" sz="1600" dirty="0"/>
              <a:t>The descriptors and examples are drawn from the Author’s experience in hazardous and other industries.</a:t>
            </a:r>
          </a:p>
          <a:p>
            <a:pPr marL="285750" lvl="0" indent="-285750">
              <a:spcBef>
                <a:spcPts val="600"/>
              </a:spcBef>
              <a:buFont typeface="Arial" panose="020B0604020202020204" pitchFamily="34" charset="0"/>
              <a:buChar char="•"/>
            </a:pPr>
            <a:r>
              <a:rPr lang="en-US" sz="1600" dirty="0"/>
              <a:t>The descriptors are illustrations of the concept of risk management and can be used as they are or modified by you and your company.</a:t>
            </a:r>
          </a:p>
          <a:p>
            <a:pPr marL="285750" lvl="0" indent="-285750">
              <a:spcBef>
                <a:spcPts val="600"/>
              </a:spcBef>
              <a:buFont typeface="Arial" panose="020B0604020202020204" pitchFamily="34" charset="0"/>
              <a:buChar char="•"/>
            </a:pPr>
            <a:r>
              <a:rPr lang="en-US" sz="1600" dirty="0"/>
              <a:t>The Author of this material, John Slater of JSRL Advisory Ltd is not liable for the use of any, part thereof or all the material in this presentation.</a:t>
            </a:r>
          </a:p>
          <a:p>
            <a:pPr marL="285750" lvl="0" indent="-285750">
              <a:spcBef>
                <a:spcPts val="600"/>
              </a:spcBef>
              <a:buFont typeface="Arial" panose="020B0604020202020204" pitchFamily="34" charset="0"/>
              <a:buChar char="•"/>
            </a:pPr>
            <a:r>
              <a:rPr lang="en-US" sz="1600" dirty="0"/>
              <a:t>Risk specialists should be consulted in developing Risk Management processes and in undertaking risk assessments</a:t>
            </a:r>
          </a:p>
          <a:p>
            <a:pPr marL="285750" lvl="0" indent="-285750">
              <a:spcBef>
                <a:spcPts val="600"/>
              </a:spcBef>
              <a:buFont typeface="Arial" panose="020B0604020202020204" pitchFamily="34" charset="0"/>
              <a:buChar char="•"/>
            </a:pPr>
            <a:r>
              <a:rPr lang="en-US" sz="1600" dirty="0"/>
              <a:t>Competent persons in the subjects to </a:t>
            </a:r>
            <a:r>
              <a:rPr lang="en-US" sz="1600" dirty="0" err="1"/>
              <a:t>bre</a:t>
            </a:r>
            <a:r>
              <a:rPr lang="en-US" sz="1600" dirty="0"/>
              <a:t> risk assessed should always be used in risk assessment processes.</a:t>
            </a:r>
          </a:p>
          <a:p>
            <a:pPr lvl="0">
              <a:spcBef>
                <a:spcPts val="600"/>
              </a:spcBef>
            </a:pPr>
            <a:endParaRPr lang="en-US" sz="1600" dirty="0"/>
          </a:p>
          <a:p>
            <a:pPr algn="just">
              <a:spcBef>
                <a:spcPts val="1200"/>
              </a:spcBef>
            </a:pPr>
            <a:endParaRPr lang="en-US" sz="1600" dirty="0"/>
          </a:p>
          <a:p>
            <a:pPr algn="just">
              <a:spcBef>
                <a:spcPts val="1200"/>
              </a:spcBef>
            </a:pPr>
            <a:endParaRPr lang="en-US" sz="1600" dirty="0"/>
          </a:p>
          <a:p>
            <a:pPr algn="just">
              <a:spcBef>
                <a:spcPts val="1200"/>
              </a:spcBef>
            </a:pPr>
            <a:endParaRPr lang="en-US" sz="1400" dirty="0"/>
          </a:p>
        </p:txBody>
      </p:sp>
    </p:spTree>
    <p:extLst>
      <p:ext uri="{BB962C8B-B14F-4D97-AF65-F5344CB8AC3E}">
        <p14:creationId xmlns:p14="http://schemas.microsoft.com/office/powerpoint/2010/main" val="2543651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Risk reduction tools in your </a:t>
            </a:r>
            <a:r>
              <a:rPr lang="en-US" sz="2800" dirty="0" err="1">
                <a:latin typeface="Arial"/>
                <a:cs typeface="Arial"/>
              </a:rPr>
              <a:t>organisation</a:t>
            </a:r>
            <a:r>
              <a:rPr lang="en-US" sz="2800" dirty="0">
                <a:latin typeface="Arial"/>
                <a:cs typeface="Arial"/>
              </a:rPr>
              <a:t>(s)</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20</a:t>
            </a:fld>
            <a:endParaRPr lang="nb-NO" dirty="0"/>
          </a:p>
        </p:txBody>
      </p:sp>
      <p:sp>
        <p:nvSpPr>
          <p:cNvPr id="5" name="TextBox 4"/>
          <p:cNvSpPr txBox="1"/>
          <p:nvPr/>
        </p:nvSpPr>
        <p:spPr>
          <a:xfrm>
            <a:off x="353476" y="1159189"/>
            <a:ext cx="6885273" cy="338554"/>
          </a:xfrm>
          <a:prstGeom prst="rect">
            <a:avLst/>
          </a:prstGeom>
          <a:noFill/>
        </p:spPr>
        <p:txBody>
          <a:bodyPr wrap="square" rtlCol="0">
            <a:spAutoFit/>
          </a:bodyPr>
          <a:lstStyle/>
          <a:p>
            <a:pPr lvl="0">
              <a:spcBef>
                <a:spcPts val="600"/>
              </a:spcBef>
            </a:pPr>
            <a:r>
              <a:rPr lang="en-US" sz="1600" dirty="0"/>
              <a:t>What are the key tools you use to identify and lower risks</a:t>
            </a:r>
          </a:p>
        </p:txBody>
      </p:sp>
      <p:sp>
        <p:nvSpPr>
          <p:cNvPr id="4" name="TextBox 3"/>
          <p:cNvSpPr txBox="1"/>
          <p:nvPr/>
        </p:nvSpPr>
        <p:spPr>
          <a:xfrm>
            <a:off x="914400" y="2057400"/>
            <a:ext cx="1524000" cy="830997"/>
          </a:xfrm>
          <a:prstGeom prst="rect">
            <a:avLst/>
          </a:prstGeom>
          <a:solidFill>
            <a:schemeClr val="bg1">
              <a:lumMod val="85000"/>
            </a:schemeClr>
          </a:solidFill>
          <a:ln>
            <a:solidFill>
              <a:schemeClr val="tx1"/>
            </a:solidFill>
          </a:ln>
        </p:spPr>
        <p:txBody>
          <a:bodyPr wrap="square" rtlCol="0">
            <a:spAutoFit/>
          </a:bodyPr>
          <a:lstStyle/>
          <a:p>
            <a:pPr algn="ctr"/>
            <a:r>
              <a:rPr lang="en-US" sz="1600" dirty="0"/>
              <a:t>Permit to work risk assessment </a:t>
            </a:r>
          </a:p>
        </p:txBody>
      </p:sp>
      <p:sp>
        <p:nvSpPr>
          <p:cNvPr id="10" name="TextBox 9"/>
          <p:cNvSpPr txBox="1"/>
          <p:nvPr/>
        </p:nvSpPr>
        <p:spPr>
          <a:xfrm>
            <a:off x="2590800" y="3020661"/>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Management of change</a:t>
            </a:r>
          </a:p>
        </p:txBody>
      </p:sp>
      <p:sp>
        <p:nvSpPr>
          <p:cNvPr id="11" name="TextBox 10"/>
          <p:cNvSpPr txBox="1"/>
          <p:nvPr/>
        </p:nvSpPr>
        <p:spPr>
          <a:xfrm>
            <a:off x="2819400" y="1966814"/>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Site risk assessment </a:t>
            </a:r>
          </a:p>
        </p:txBody>
      </p:sp>
      <p:sp>
        <p:nvSpPr>
          <p:cNvPr id="12" name="TextBox 11"/>
          <p:cNvSpPr txBox="1"/>
          <p:nvPr/>
        </p:nvSpPr>
        <p:spPr>
          <a:xfrm>
            <a:off x="4634438" y="2435886"/>
            <a:ext cx="1524000" cy="338554"/>
          </a:xfrm>
          <a:prstGeom prst="rect">
            <a:avLst/>
          </a:prstGeom>
          <a:solidFill>
            <a:schemeClr val="bg1">
              <a:lumMod val="85000"/>
            </a:schemeClr>
          </a:solidFill>
          <a:ln>
            <a:solidFill>
              <a:schemeClr val="tx1"/>
            </a:solidFill>
          </a:ln>
        </p:spPr>
        <p:txBody>
          <a:bodyPr wrap="square" rtlCol="0">
            <a:spAutoFit/>
          </a:bodyPr>
          <a:lstStyle/>
          <a:p>
            <a:pPr algn="ctr"/>
            <a:r>
              <a:rPr lang="en-US" sz="1600" dirty="0"/>
              <a:t>HAZID</a:t>
            </a:r>
          </a:p>
        </p:txBody>
      </p:sp>
      <p:sp>
        <p:nvSpPr>
          <p:cNvPr id="13" name="TextBox 12"/>
          <p:cNvSpPr txBox="1"/>
          <p:nvPr/>
        </p:nvSpPr>
        <p:spPr>
          <a:xfrm>
            <a:off x="4419600" y="3020661"/>
            <a:ext cx="1524000" cy="338554"/>
          </a:xfrm>
          <a:prstGeom prst="rect">
            <a:avLst/>
          </a:prstGeom>
          <a:solidFill>
            <a:schemeClr val="bg1">
              <a:lumMod val="85000"/>
            </a:schemeClr>
          </a:solidFill>
          <a:ln>
            <a:solidFill>
              <a:schemeClr val="tx1"/>
            </a:solidFill>
          </a:ln>
        </p:spPr>
        <p:txBody>
          <a:bodyPr wrap="square" rtlCol="0">
            <a:spAutoFit/>
          </a:bodyPr>
          <a:lstStyle/>
          <a:p>
            <a:pPr algn="ctr"/>
            <a:r>
              <a:rPr lang="en-US" sz="1600" dirty="0"/>
              <a:t>Hazard hunt</a:t>
            </a:r>
          </a:p>
        </p:txBody>
      </p:sp>
      <p:sp>
        <p:nvSpPr>
          <p:cNvPr id="14" name="TextBox 13"/>
          <p:cNvSpPr txBox="1"/>
          <p:nvPr/>
        </p:nvSpPr>
        <p:spPr>
          <a:xfrm>
            <a:off x="1049867" y="3867065"/>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Site operating procedures</a:t>
            </a:r>
          </a:p>
        </p:txBody>
      </p:sp>
      <p:sp>
        <p:nvSpPr>
          <p:cNvPr id="15" name="TextBox 14"/>
          <p:cNvSpPr txBox="1"/>
          <p:nvPr/>
        </p:nvSpPr>
        <p:spPr>
          <a:xfrm>
            <a:off x="3369733" y="4004970"/>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Site  procedures</a:t>
            </a:r>
          </a:p>
        </p:txBody>
      </p:sp>
      <p:sp>
        <p:nvSpPr>
          <p:cNvPr id="18" name="TextBox 17">
            <a:extLst>
              <a:ext uri="{FF2B5EF4-FFF2-40B4-BE49-F238E27FC236}">
                <a16:creationId xmlns:a16="http://schemas.microsoft.com/office/drawing/2014/main" id="{3DEE5164-B5AE-850C-5021-D3467ECE04BE}"/>
              </a:ext>
            </a:extLst>
          </p:cNvPr>
          <p:cNvSpPr txBox="1"/>
          <p:nvPr/>
        </p:nvSpPr>
        <p:spPr>
          <a:xfrm>
            <a:off x="5689599" y="4475167"/>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Risk review meetings</a:t>
            </a:r>
          </a:p>
        </p:txBody>
      </p:sp>
      <p:sp>
        <p:nvSpPr>
          <p:cNvPr id="19" name="TextBox 18">
            <a:extLst>
              <a:ext uri="{FF2B5EF4-FFF2-40B4-BE49-F238E27FC236}">
                <a16:creationId xmlns:a16="http://schemas.microsoft.com/office/drawing/2014/main" id="{D57DAC22-BDA4-4C4B-C270-873753B003F3}"/>
              </a:ext>
            </a:extLst>
          </p:cNvPr>
          <p:cNvSpPr txBox="1"/>
          <p:nvPr/>
        </p:nvSpPr>
        <p:spPr>
          <a:xfrm>
            <a:off x="1181100" y="4766428"/>
            <a:ext cx="28194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Task based risk assessments</a:t>
            </a:r>
          </a:p>
        </p:txBody>
      </p:sp>
      <p:sp>
        <p:nvSpPr>
          <p:cNvPr id="20" name="TextBox 19">
            <a:extLst>
              <a:ext uri="{FF2B5EF4-FFF2-40B4-BE49-F238E27FC236}">
                <a16:creationId xmlns:a16="http://schemas.microsoft.com/office/drawing/2014/main" id="{BE3D0782-1171-1F16-D7E5-90464A475090}"/>
              </a:ext>
            </a:extLst>
          </p:cNvPr>
          <p:cNvSpPr txBox="1"/>
          <p:nvPr/>
        </p:nvSpPr>
        <p:spPr>
          <a:xfrm>
            <a:off x="6443650" y="2795210"/>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err="1"/>
              <a:t>Authorisation</a:t>
            </a:r>
            <a:r>
              <a:rPr lang="en-US" sz="1600" dirty="0"/>
              <a:t> matrices</a:t>
            </a:r>
          </a:p>
        </p:txBody>
      </p:sp>
      <p:sp>
        <p:nvSpPr>
          <p:cNvPr id="21" name="TextBox 20">
            <a:extLst>
              <a:ext uri="{FF2B5EF4-FFF2-40B4-BE49-F238E27FC236}">
                <a16:creationId xmlns:a16="http://schemas.microsoft.com/office/drawing/2014/main" id="{3F366155-FAA8-DD8F-8273-85924226D172}"/>
              </a:ext>
            </a:extLst>
          </p:cNvPr>
          <p:cNvSpPr txBox="1"/>
          <p:nvPr/>
        </p:nvSpPr>
        <p:spPr>
          <a:xfrm>
            <a:off x="4332341" y="5266098"/>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Risk review group</a:t>
            </a:r>
          </a:p>
        </p:txBody>
      </p:sp>
      <p:sp>
        <p:nvSpPr>
          <p:cNvPr id="22" name="TextBox 21">
            <a:extLst>
              <a:ext uri="{FF2B5EF4-FFF2-40B4-BE49-F238E27FC236}">
                <a16:creationId xmlns:a16="http://schemas.microsoft.com/office/drawing/2014/main" id="{283454EE-D915-5406-20DB-B4C0B7F6A912}"/>
              </a:ext>
            </a:extLst>
          </p:cNvPr>
          <p:cNvSpPr txBox="1"/>
          <p:nvPr/>
        </p:nvSpPr>
        <p:spPr>
          <a:xfrm>
            <a:off x="6158438" y="1485184"/>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Board risk committee</a:t>
            </a:r>
          </a:p>
        </p:txBody>
      </p:sp>
      <p:sp>
        <p:nvSpPr>
          <p:cNvPr id="3" name="TextBox 2">
            <a:extLst>
              <a:ext uri="{FF2B5EF4-FFF2-40B4-BE49-F238E27FC236}">
                <a16:creationId xmlns:a16="http://schemas.microsoft.com/office/drawing/2014/main" id="{8BA8F3F9-D0BE-2DD8-50E6-626C3688AC9C}"/>
              </a:ext>
            </a:extLst>
          </p:cNvPr>
          <p:cNvSpPr txBox="1"/>
          <p:nvPr/>
        </p:nvSpPr>
        <p:spPr>
          <a:xfrm>
            <a:off x="5202702" y="3635188"/>
            <a:ext cx="1524000" cy="584775"/>
          </a:xfrm>
          <a:prstGeom prst="rect">
            <a:avLst/>
          </a:prstGeom>
          <a:solidFill>
            <a:schemeClr val="bg1">
              <a:lumMod val="85000"/>
            </a:schemeClr>
          </a:solidFill>
          <a:ln>
            <a:solidFill>
              <a:schemeClr val="tx1"/>
            </a:solidFill>
          </a:ln>
        </p:spPr>
        <p:txBody>
          <a:bodyPr wrap="square" rtlCol="0">
            <a:spAutoFit/>
          </a:bodyPr>
          <a:lstStyle/>
          <a:p>
            <a:pPr algn="ctr"/>
            <a:r>
              <a:rPr lang="en-US" sz="1600" dirty="0"/>
              <a:t>Strategy risk assessment</a:t>
            </a:r>
          </a:p>
        </p:txBody>
      </p:sp>
    </p:spTree>
    <p:extLst>
      <p:ext uri="{BB962C8B-B14F-4D97-AF65-F5344CB8AC3E}">
        <p14:creationId xmlns:p14="http://schemas.microsoft.com/office/powerpoint/2010/main" val="96611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P spid="12" grpId="0" animBg="1"/>
      <p:bldP spid="13" grpId="0" animBg="1"/>
      <p:bldP spid="14" grpId="0" animBg="1"/>
      <p:bldP spid="15" grpId="0" animBg="1"/>
      <p:bldP spid="18" grpId="0" animBg="1"/>
      <p:bldP spid="19" grpId="0" animBg="1"/>
      <p:bldP spid="20" grpId="0" animBg="1"/>
      <p:bldP spid="21" grpId="0" animBg="1"/>
      <p:bldP spid="22"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21</a:t>
            </a:fld>
            <a:endParaRPr lang="nb-NO" dirty="0"/>
          </a:p>
        </p:txBody>
      </p:sp>
      <p:sp>
        <p:nvSpPr>
          <p:cNvPr id="10" name="Title 1"/>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What is ALARP?</a:t>
            </a:r>
            <a:endParaRPr lang="en-US" sz="1800" dirty="0">
              <a:latin typeface="Arial"/>
              <a:cs typeface="Arial"/>
            </a:endParaRPr>
          </a:p>
        </p:txBody>
      </p:sp>
      <p:sp>
        <p:nvSpPr>
          <p:cNvPr id="9" name="TextBox 8"/>
          <p:cNvSpPr txBox="1"/>
          <p:nvPr/>
        </p:nvSpPr>
        <p:spPr>
          <a:xfrm>
            <a:off x="457200" y="1219200"/>
            <a:ext cx="8153400" cy="907941"/>
          </a:xfrm>
          <a:prstGeom prst="rect">
            <a:avLst/>
          </a:prstGeom>
          <a:noFill/>
        </p:spPr>
        <p:txBody>
          <a:bodyPr wrap="square" rtlCol="0">
            <a:spAutoFit/>
          </a:bodyPr>
          <a:lstStyle/>
          <a:p>
            <a:pPr lvl="0">
              <a:spcBef>
                <a:spcPts val="600"/>
              </a:spcBef>
            </a:pPr>
            <a:r>
              <a:rPr lang="en-US" sz="1600" dirty="0"/>
              <a:t>As Low As Reasonably Practical</a:t>
            </a:r>
          </a:p>
          <a:p>
            <a:pPr lvl="0">
              <a:spcBef>
                <a:spcPts val="600"/>
              </a:spcBef>
            </a:pPr>
            <a:r>
              <a:rPr lang="en-US" sz="1600" dirty="0"/>
              <a:t>ALARP can be defines in numbers, however it can also be thought of in more simple terms. </a:t>
            </a:r>
          </a:p>
        </p:txBody>
      </p:sp>
      <p:sp>
        <p:nvSpPr>
          <p:cNvPr id="11" name="TextBox 10"/>
          <p:cNvSpPr txBox="1"/>
          <p:nvPr/>
        </p:nvSpPr>
        <p:spPr>
          <a:xfrm>
            <a:off x="457200" y="2209800"/>
            <a:ext cx="4724400" cy="1800493"/>
          </a:xfrm>
          <a:prstGeom prst="rect">
            <a:avLst/>
          </a:prstGeom>
          <a:noFill/>
        </p:spPr>
        <p:txBody>
          <a:bodyPr wrap="square" rtlCol="0">
            <a:spAutoFit/>
          </a:bodyPr>
          <a:lstStyle/>
          <a:p>
            <a:pPr lvl="0">
              <a:spcBef>
                <a:spcPts val="600"/>
              </a:spcBef>
            </a:pPr>
            <a:r>
              <a:rPr lang="en-US" sz="1600" dirty="0"/>
              <a:t>A hazard event - A meteorite falling on your head in the next 10 minutes</a:t>
            </a:r>
          </a:p>
          <a:p>
            <a:pPr lvl="0">
              <a:spcBef>
                <a:spcPts val="600"/>
              </a:spcBef>
            </a:pPr>
            <a:r>
              <a:rPr lang="en-US" sz="1600" dirty="0"/>
              <a:t>What is the risk?</a:t>
            </a:r>
          </a:p>
          <a:p>
            <a:pPr lvl="0">
              <a:spcBef>
                <a:spcPts val="600"/>
              </a:spcBef>
            </a:pPr>
            <a:r>
              <a:rPr lang="en-US" sz="1600" dirty="0"/>
              <a:t>Are we going to spend money and time to stop this happening </a:t>
            </a:r>
          </a:p>
          <a:p>
            <a:pPr lvl="0">
              <a:spcBef>
                <a:spcPts val="600"/>
              </a:spcBef>
            </a:pPr>
            <a:r>
              <a:rPr lang="en-US" sz="1600" dirty="0"/>
              <a:t>It is ALARP now. </a:t>
            </a:r>
          </a:p>
        </p:txBody>
      </p:sp>
      <p:pic>
        <p:nvPicPr>
          <p:cNvPr id="12" name="Picture 11"/>
          <p:cNvPicPr>
            <a:picLocks noChangeAspect="1"/>
          </p:cNvPicPr>
          <p:nvPr/>
        </p:nvPicPr>
        <p:blipFill>
          <a:blip r:embed="rId2"/>
          <a:stretch>
            <a:fillRect/>
          </a:stretch>
        </p:blipFill>
        <p:spPr>
          <a:xfrm>
            <a:off x="5334000" y="2667000"/>
            <a:ext cx="3163588" cy="1220649"/>
          </a:xfrm>
          <a:prstGeom prst="rect">
            <a:avLst/>
          </a:prstGeom>
        </p:spPr>
      </p:pic>
      <p:sp>
        <p:nvSpPr>
          <p:cNvPr id="13" name="TextBox 12"/>
          <p:cNvSpPr txBox="1"/>
          <p:nvPr/>
        </p:nvSpPr>
        <p:spPr>
          <a:xfrm>
            <a:off x="452120" y="4153779"/>
            <a:ext cx="8045468" cy="2046714"/>
          </a:xfrm>
          <a:prstGeom prst="rect">
            <a:avLst/>
          </a:prstGeom>
          <a:noFill/>
        </p:spPr>
        <p:txBody>
          <a:bodyPr wrap="square" rtlCol="0">
            <a:spAutoFit/>
          </a:bodyPr>
          <a:lstStyle/>
          <a:p>
            <a:pPr lvl="0">
              <a:spcBef>
                <a:spcPts val="600"/>
              </a:spcBef>
            </a:pPr>
            <a:r>
              <a:rPr lang="en-US" sz="1600" dirty="0"/>
              <a:t>A hazard event – Car crash (car is 6 years old and does not comply with the safety and road worthy regulations)</a:t>
            </a:r>
          </a:p>
          <a:p>
            <a:pPr lvl="0">
              <a:spcBef>
                <a:spcPts val="600"/>
              </a:spcBef>
            </a:pPr>
            <a:r>
              <a:rPr lang="en-US" sz="1600" dirty="0"/>
              <a:t>Are we going to spend money and time to prevent this crash – talk about what you can do to reduce the risk to ALARP.  </a:t>
            </a:r>
          </a:p>
          <a:p>
            <a:pPr lvl="0">
              <a:spcBef>
                <a:spcPts val="600"/>
              </a:spcBef>
            </a:pPr>
            <a:endParaRPr lang="en-US" sz="1600" dirty="0"/>
          </a:p>
          <a:p>
            <a:pPr lvl="0">
              <a:spcBef>
                <a:spcPts val="600"/>
              </a:spcBef>
            </a:pPr>
            <a:r>
              <a:rPr lang="en-US" sz="1600" dirty="0"/>
              <a:t>For Quantitative analysis ALARP is a defined number for individuals and society – not covered in this presentation.</a:t>
            </a:r>
          </a:p>
        </p:txBody>
      </p:sp>
    </p:spTree>
    <p:extLst>
      <p:ext uri="{BB962C8B-B14F-4D97-AF65-F5344CB8AC3E}">
        <p14:creationId xmlns:p14="http://schemas.microsoft.com/office/powerpoint/2010/main" val="1841001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51AD7-9A5D-64B2-1BCC-BAA3901C727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49706E7-E1A1-A79F-4EF6-18F7F4E486F5}"/>
              </a:ext>
            </a:extLst>
          </p:cNvPr>
          <p:cNvSpPr>
            <a:spLocks noGrp="1"/>
          </p:cNvSpPr>
          <p:nvPr>
            <p:ph type="sldNum" sz="quarter" idx="12"/>
          </p:nvPr>
        </p:nvSpPr>
        <p:spPr/>
        <p:txBody>
          <a:bodyPr/>
          <a:lstStyle/>
          <a:p>
            <a:r>
              <a:rPr lang="nb-NO"/>
              <a:t>Page </a:t>
            </a:r>
            <a:fld id="{62F8C147-E5C9-4E5A-BFDA-02BE385E1D0E}" type="slidenum">
              <a:rPr lang="nb-NO" smtClean="0"/>
              <a:pPr/>
              <a:t>22</a:t>
            </a:fld>
            <a:endParaRPr lang="nb-NO" dirty="0"/>
          </a:p>
        </p:txBody>
      </p:sp>
      <p:sp>
        <p:nvSpPr>
          <p:cNvPr id="10" name="Title 1">
            <a:extLst>
              <a:ext uri="{FF2B5EF4-FFF2-40B4-BE49-F238E27FC236}">
                <a16:creationId xmlns:a16="http://schemas.microsoft.com/office/drawing/2014/main" id="{199C0AF9-D615-31FF-A954-89627A5F55F6}"/>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What is ALARP?</a:t>
            </a:r>
            <a:endParaRPr lang="en-US" sz="1800" dirty="0">
              <a:latin typeface="Arial"/>
              <a:cs typeface="Arial"/>
            </a:endParaRPr>
          </a:p>
        </p:txBody>
      </p:sp>
      <p:sp>
        <p:nvSpPr>
          <p:cNvPr id="9" name="TextBox 8">
            <a:extLst>
              <a:ext uri="{FF2B5EF4-FFF2-40B4-BE49-F238E27FC236}">
                <a16:creationId xmlns:a16="http://schemas.microsoft.com/office/drawing/2014/main" id="{1E7EADA3-E9AB-8111-C21C-E82E8821A0B9}"/>
              </a:ext>
            </a:extLst>
          </p:cNvPr>
          <p:cNvSpPr txBox="1"/>
          <p:nvPr/>
        </p:nvSpPr>
        <p:spPr>
          <a:xfrm>
            <a:off x="457200" y="1219200"/>
            <a:ext cx="8153400" cy="907941"/>
          </a:xfrm>
          <a:prstGeom prst="rect">
            <a:avLst/>
          </a:prstGeom>
          <a:noFill/>
        </p:spPr>
        <p:txBody>
          <a:bodyPr wrap="square" rtlCol="0">
            <a:spAutoFit/>
          </a:bodyPr>
          <a:lstStyle/>
          <a:p>
            <a:pPr lvl="0">
              <a:spcBef>
                <a:spcPts val="600"/>
              </a:spcBef>
            </a:pPr>
            <a:r>
              <a:rPr lang="en-US" sz="1600" dirty="0"/>
              <a:t>As Low As Reasonably Practical</a:t>
            </a:r>
          </a:p>
          <a:p>
            <a:pPr lvl="0">
              <a:spcBef>
                <a:spcPts val="600"/>
              </a:spcBef>
            </a:pPr>
            <a:r>
              <a:rPr lang="en-US" sz="1600" dirty="0"/>
              <a:t>ALARP can be defines in numbers, however it can also be thought of in more simple terms. </a:t>
            </a:r>
          </a:p>
        </p:txBody>
      </p:sp>
      <p:sp>
        <p:nvSpPr>
          <p:cNvPr id="11" name="TextBox 10">
            <a:extLst>
              <a:ext uri="{FF2B5EF4-FFF2-40B4-BE49-F238E27FC236}">
                <a16:creationId xmlns:a16="http://schemas.microsoft.com/office/drawing/2014/main" id="{52362145-30D1-118B-E4A7-F9D420987016}"/>
              </a:ext>
            </a:extLst>
          </p:cNvPr>
          <p:cNvSpPr txBox="1"/>
          <p:nvPr/>
        </p:nvSpPr>
        <p:spPr>
          <a:xfrm>
            <a:off x="457200" y="2209800"/>
            <a:ext cx="4724400" cy="1800493"/>
          </a:xfrm>
          <a:prstGeom prst="rect">
            <a:avLst/>
          </a:prstGeom>
          <a:noFill/>
        </p:spPr>
        <p:txBody>
          <a:bodyPr wrap="square" rtlCol="0">
            <a:spAutoFit/>
          </a:bodyPr>
          <a:lstStyle/>
          <a:p>
            <a:pPr lvl="0">
              <a:spcBef>
                <a:spcPts val="600"/>
              </a:spcBef>
            </a:pPr>
            <a:r>
              <a:rPr lang="en-US" sz="1600" dirty="0"/>
              <a:t>A hazard event - A meteorite falling on your head in the next 10 minutes</a:t>
            </a:r>
          </a:p>
          <a:p>
            <a:pPr lvl="0">
              <a:spcBef>
                <a:spcPts val="600"/>
              </a:spcBef>
            </a:pPr>
            <a:r>
              <a:rPr lang="en-US" sz="1600" dirty="0"/>
              <a:t>What is the risk?</a:t>
            </a:r>
          </a:p>
          <a:p>
            <a:pPr lvl="0">
              <a:spcBef>
                <a:spcPts val="600"/>
              </a:spcBef>
            </a:pPr>
            <a:r>
              <a:rPr lang="en-US" sz="1600" dirty="0"/>
              <a:t>Are we going to spend money and time to stop this happening </a:t>
            </a:r>
          </a:p>
          <a:p>
            <a:pPr lvl="0">
              <a:spcBef>
                <a:spcPts val="600"/>
              </a:spcBef>
            </a:pPr>
            <a:r>
              <a:rPr lang="en-US" sz="1600" dirty="0"/>
              <a:t>It is ALARP now. </a:t>
            </a:r>
          </a:p>
        </p:txBody>
      </p:sp>
      <p:pic>
        <p:nvPicPr>
          <p:cNvPr id="12" name="Picture 11">
            <a:extLst>
              <a:ext uri="{FF2B5EF4-FFF2-40B4-BE49-F238E27FC236}">
                <a16:creationId xmlns:a16="http://schemas.microsoft.com/office/drawing/2014/main" id="{B901712A-53DE-CE36-3E8A-CFFEE38F9DE8}"/>
              </a:ext>
            </a:extLst>
          </p:cNvPr>
          <p:cNvPicPr>
            <a:picLocks noChangeAspect="1"/>
          </p:cNvPicPr>
          <p:nvPr/>
        </p:nvPicPr>
        <p:blipFill>
          <a:blip r:embed="rId2"/>
          <a:stretch>
            <a:fillRect/>
          </a:stretch>
        </p:blipFill>
        <p:spPr>
          <a:xfrm>
            <a:off x="5334000" y="2667000"/>
            <a:ext cx="3163588" cy="1220649"/>
          </a:xfrm>
          <a:prstGeom prst="rect">
            <a:avLst/>
          </a:prstGeom>
        </p:spPr>
      </p:pic>
      <p:sp>
        <p:nvSpPr>
          <p:cNvPr id="13" name="TextBox 12">
            <a:extLst>
              <a:ext uri="{FF2B5EF4-FFF2-40B4-BE49-F238E27FC236}">
                <a16:creationId xmlns:a16="http://schemas.microsoft.com/office/drawing/2014/main" id="{E20AB051-B406-2FCE-9B18-8E062E6C3D66}"/>
              </a:ext>
            </a:extLst>
          </p:cNvPr>
          <p:cNvSpPr txBox="1"/>
          <p:nvPr/>
        </p:nvSpPr>
        <p:spPr>
          <a:xfrm>
            <a:off x="3877733" y="4191000"/>
            <a:ext cx="4724400" cy="1646605"/>
          </a:xfrm>
          <a:prstGeom prst="rect">
            <a:avLst/>
          </a:prstGeom>
          <a:noFill/>
        </p:spPr>
        <p:txBody>
          <a:bodyPr wrap="square" rtlCol="0">
            <a:spAutoFit/>
          </a:bodyPr>
          <a:lstStyle/>
          <a:p>
            <a:pPr lvl="0">
              <a:spcBef>
                <a:spcPts val="600"/>
              </a:spcBef>
            </a:pPr>
            <a:r>
              <a:rPr lang="en-US" sz="1600" dirty="0"/>
              <a:t>A hazard event – Car crash (car is 6 years old and does not comply with the safety and road worthy regulations)</a:t>
            </a:r>
          </a:p>
          <a:p>
            <a:pPr lvl="0">
              <a:spcBef>
                <a:spcPts val="600"/>
              </a:spcBef>
            </a:pPr>
            <a:r>
              <a:rPr lang="en-US" sz="1600" dirty="0"/>
              <a:t>Are we going to spend money and time to prevent this crash – talk about what you can do to reduce the risk to ALARP.  </a:t>
            </a:r>
          </a:p>
        </p:txBody>
      </p:sp>
    </p:spTree>
    <p:extLst>
      <p:ext uri="{BB962C8B-B14F-4D97-AF65-F5344CB8AC3E}">
        <p14:creationId xmlns:p14="http://schemas.microsoft.com/office/powerpoint/2010/main" val="4167200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FC948-A378-5833-2996-2507723394F4}"/>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46580F1-3D95-C396-5878-34DCA54D3084}"/>
              </a:ext>
            </a:extLst>
          </p:cNvPr>
          <p:cNvSpPr>
            <a:spLocks noGrp="1"/>
          </p:cNvSpPr>
          <p:nvPr>
            <p:ph type="sldNum" sz="quarter" idx="12"/>
          </p:nvPr>
        </p:nvSpPr>
        <p:spPr/>
        <p:txBody>
          <a:bodyPr/>
          <a:lstStyle/>
          <a:p>
            <a:r>
              <a:rPr lang="nb-NO"/>
              <a:t>Page </a:t>
            </a:r>
            <a:fld id="{62F8C147-E5C9-4E5A-BFDA-02BE385E1D0E}" type="slidenum">
              <a:rPr lang="nb-NO" smtClean="0"/>
              <a:pPr/>
              <a:t>23</a:t>
            </a:fld>
            <a:endParaRPr lang="nb-NO" dirty="0"/>
          </a:p>
        </p:txBody>
      </p:sp>
      <p:sp>
        <p:nvSpPr>
          <p:cNvPr id="10" name="Title 1">
            <a:extLst>
              <a:ext uri="{FF2B5EF4-FFF2-40B4-BE49-F238E27FC236}">
                <a16:creationId xmlns:a16="http://schemas.microsoft.com/office/drawing/2014/main" id="{EB669368-E12F-6F01-6D1D-90C21CBB442C}"/>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What is ALARP?</a:t>
            </a:r>
            <a:endParaRPr lang="en-US" sz="1800" dirty="0">
              <a:latin typeface="Arial"/>
              <a:cs typeface="Arial"/>
            </a:endParaRPr>
          </a:p>
        </p:txBody>
      </p:sp>
      <p:sp>
        <p:nvSpPr>
          <p:cNvPr id="9" name="TextBox 8">
            <a:extLst>
              <a:ext uri="{FF2B5EF4-FFF2-40B4-BE49-F238E27FC236}">
                <a16:creationId xmlns:a16="http://schemas.microsoft.com/office/drawing/2014/main" id="{65BEC02A-3F32-8443-E790-CB0A46F2D092}"/>
              </a:ext>
            </a:extLst>
          </p:cNvPr>
          <p:cNvSpPr txBox="1"/>
          <p:nvPr/>
        </p:nvSpPr>
        <p:spPr>
          <a:xfrm>
            <a:off x="457200" y="1219200"/>
            <a:ext cx="8153400" cy="4647426"/>
          </a:xfrm>
          <a:prstGeom prst="rect">
            <a:avLst/>
          </a:prstGeom>
          <a:noFill/>
        </p:spPr>
        <p:txBody>
          <a:bodyPr wrap="square" rtlCol="0">
            <a:spAutoFit/>
          </a:bodyPr>
          <a:lstStyle/>
          <a:p>
            <a:pPr lvl="0">
              <a:spcBef>
                <a:spcPts val="600"/>
              </a:spcBef>
            </a:pPr>
            <a:r>
              <a:rPr lang="en-US" sz="1600" dirty="0"/>
              <a:t>ALARP with respect to fatalities is advised by bodies such as the UK Health and Safety Executive. </a:t>
            </a:r>
          </a:p>
          <a:p>
            <a:pPr lvl="0">
              <a:spcBef>
                <a:spcPts val="600"/>
              </a:spcBef>
            </a:pPr>
            <a:r>
              <a:rPr lang="en-US" sz="1600" dirty="0"/>
              <a:t>ALARP when it comes to hazard categories will be defined within your </a:t>
            </a:r>
            <a:r>
              <a:rPr lang="en-US" sz="1600" dirty="0" err="1"/>
              <a:t>organisation</a:t>
            </a:r>
            <a:r>
              <a:rPr lang="en-US" sz="1600" dirty="0"/>
              <a:t>. </a:t>
            </a:r>
          </a:p>
          <a:p>
            <a:pPr lvl="0">
              <a:spcBef>
                <a:spcPts val="600"/>
              </a:spcBef>
            </a:pPr>
            <a:endParaRPr lang="en-US" sz="1600" dirty="0"/>
          </a:p>
          <a:p>
            <a:pPr lvl="0">
              <a:spcBef>
                <a:spcPts val="600"/>
              </a:spcBef>
            </a:pPr>
            <a:r>
              <a:rPr lang="en-US" sz="1600" dirty="0"/>
              <a:t>A large </a:t>
            </a:r>
            <a:r>
              <a:rPr lang="en-US" sz="1600" dirty="0" err="1"/>
              <a:t>organisation</a:t>
            </a:r>
            <a:r>
              <a:rPr lang="en-US" sz="1600" dirty="0"/>
              <a:t> may consider ALARP for business loss to be different to a smaller company, as they more able to absorb the loss. </a:t>
            </a:r>
          </a:p>
          <a:p>
            <a:pPr lvl="0">
              <a:spcBef>
                <a:spcPts val="600"/>
              </a:spcBef>
            </a:pPr>
            <a:r>
              <a:rPr lang="en-US" sz="1600" dirty="0"/>
              <a:t>ALARP is a matter of judgement by competent persons and agreed by the business senior leaders. </a:t>
            </a:r>
          </a:p>
          <a:p>
            <a:pPr lvl="0">
              <a:spcBef>
                <a:spcPts val="600"/>
              </a:spcBef>
            </a:pPr>
            <a:endParaRPr lang="en-US" sz="1600" dirty="0"/>
          </a:p>
          <a:p>
            <a:pPr lvl="0">
              <a:spcBef>
                <a:spcPts val="600"/>
              </a:spcBef>
            </a:pPr>
            <a:r>
              <a:rPr lang="en-US" sz="1600" dirty="0"/>
              <a:t>If a risk sits in the LOW or green segment of a matrix, it may be considered to be ALARP already.</a:t>
            </a:r>
          </a:p>
          <a:p>
            <a:pPr lvl="0">
              <a:spcBef>
                <a:spcPts val="600"/>
              </a:spcBef>
            </a:pPr>
            <a:r>
              <a:rPr lang="en-US" sz="1600" dirty="0"/>
              <a:t>If a risk sits in the MEDIUM or yellow segment, competent persons may define it as ALARP.</a:t>
            </a:r>
          </a:p>
          <a:p>
            <a:pPr lvl="0">
              <a:spcBef>
                <a:spcPts val="600"/>
              </a:spcBef>
            </a:pPr>
            <a:r>
              <a:rPr lang="en-US" sz="1600" dirty="0"/>
              <a:t>Risks that sit in the HIGH or red segment of a matrix, can occasionally be ALARP,  however this should be a matter to be approved by the most senior management in the company or the Board Risk Committee. </a:t>
            </a:r>
          </a:p>
        </p:txBody>
      </p:sp>
    </p:spTree>
    <p:extLst>
      <p:ext uri="{BB962C8B-B14F-4D97-AF65-F5344CB8AC3E}">
        <p14:creationId xmlns:p14="http://schemas.microsoft.com/office/powerpoint/2010/main" val="1981597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3044C-C3D4-6842-C041-3A1BE02AFC9F}"/>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128EC47-AFD1-D19B-EAA0-3FEA5AA24B39}"/>
              </a:ext>
            </a:extLst>
          </p:cNvPr>
          <p:cNvSpPr>
            <a:spLocks noGrp="1"/>
          </p:cNvSpPr>
          <p:nvPr>
            <p:ph type="sldNum" sz="quarter" idx="12"/>
          </p:nvPr>
        </p:nvSpPr>
        <p:spPr/>
        <p:txBody>
          <a:bodyPr/>
          <a:lstStyle/>
          <a:p>
            <a:r>
              <a:rPr lang="nb-NO"/>
              <a:t>Page </a:t>
            </a:r>
            <a:fld id="{62F8C147-E5C9-4E5A-BFDA-02BE385E1D0E}" type="slidenum">
              <a:rPr lang="nb-NO" smtClean="0"/>
              <a:pPr/>
              <a:t>24</a:t>
            </a:fld>
            <a:endParaRPr lang="nb-NO" dirty="0"/>
          </a:p>
        </p:txBody>
      </p:sp>
      <p:sp>
        <p:nvSpPr>
          <p:cNvPr id="10" name="Title 1">
            <a:extLst>
              <a:ext uri="{FF2B5EF4-FFF2-40B4-BE49-F238E27FC236}">
                <a16:creationId xmlns:a16="http://schemas.microsoft.com/office/drawing/2014/main" id="{DF453871-15C7-8743-C7E9-6465B3CF4BBB}"/>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Creeping risk</a:t>
            </a:r>
            <a:endParaRPr lang="en-US" sz="1800" dirty="0">
              <a:latin typeface="Arial"/>
              <a:cs typeface="Arial"/>
            </a:endParaRPr>
          </a:p>
        </p:txBody>
      </p:sp>
      <p:sp>
        <p:nvSpPr>
          <p:cNvPr id="9" name="TextBox 8">
            <a:extLst>
              <a:ext uri="{FF2B5EF4-FFF2-40B4-BE49-F238E27FC236}">
                <a16:creationId xmlns:a16="http://schemas.microsoft.com/office/drawing/2014/main" id="{2309C758-47AF-835A-83C0-AB86173F8A9F}"/>
              </a:ext>
            </a:extLst>
          </p:cNvPr>
          <p:cNvSpPr txBox="1"/>
          <p:nvPr/>
        </p:nvSpPr>
        <p:spPr>
          <a:xfrm>
            <a:off x="457200" y="1219200"/>
            <a:ext cx="8153400" cy="4231928"/>
          </a:xfrm>
          <a:prstGeom prst="rect">
            <a:avLst/>
          </a:prstGeom>
          <a:noFill/>
        </p:spPr>
        <p:txBody>
          <a:bodyPr wrap="square" rtlCol="0">
            <a:spAutoFit/>
          </a:bodyPr>
          <a:lstStyle/>
          <a:p>
            <a:pPr lvl="0">
              <a:spcBef>
                <a:spcPts val="600"/>
              </a:spcBef>
            </a:pPr>
            <a:r>
              <a:rPr lang="en-US" sz="1600" dirty="0"/>
              <a:t>Creeping risk is too often missed. It is the cumulative risk of many changes that take place in an </a:t>
            </a:r>
            <a:r>
              <a:rPr lang="en-US" sz="1600" dirty="0" err="1"/>
              <a:t>organisation</a:t>
            </a:r>
            <a:r>
              <a:rPr lang="en-US" sz="1600" dirty="0"/>
              <a:t> that on their own may not be worthy of assessment, however as whole create a material risk. </a:t>
            </a:r>
          </a:p>
          <a:p>
            <a:pPr lvl="0">
              <a:spcBef>
                <a:spcPts val="600"/>
              </a:spcBef>
            </a:pPr>
            <a:endParaRPr lang="en-US" sz="1600" dirty="0"/>
          </a:p>
          <a:p>
            <a:pPr lvl="0">
              <a:spcBef>
                <a:spcPts val="600"/>
              </a:spcBef>
            </a:pPr>
            <a:r>
              <a:rPr lang="en-US" sz="1600" dirty="0"/>
              <a:t>Examples might be:</a:t>
            </a:r>
          </a:p>
          <a:p>
            <a:pPr marL="285750" lvl="0" indent="-285750">
              <a:spcBef>
                <a:spcPts val="600"/>
              </a:spcBef>
              <a:buFont typeface="Arial" panose="020B0604020202020204" pitchFamily="34" charset="0"/>
              <a:buChar char="•"/>
            </a:pPr>
            <a:r>
              <a:rPr lang="en-US" sz="1600" dirty="0"/>
              <a:t>Multiple small process changes with change specific risk management over a year</a:t>
            </a:r>
          </a:p>
          <a:p>
            <a:pPr marL="285750" lvl="0" indent="-285750">
              <a:spcBef>
                <a:spcPts val="600"/>
              </a:spcBef>
              <a:buFont typeface="Arial" panose="020B0604020202020204" pitchFamily="34" charset="0"/>
              <a:buChar char="•"/>
            </a:pPr>
            <a:r>
              <a:rPr lang="en-US" sz="1600" dirty="0"/>
              <a:t>Increasing capability of bad actors (cyber security) over a period of time</a:t>
            </a:r>
          </a:p>
          <a:p>
            <a:pPr marL="285750" lvl="0" indent="-285750">
              <a:spcBef>
                <a:spcPts val="600"/>
              </a:spcBef>
              <a:buFont typeface="Arial" panose="020B0604020202020204" pitchFamily="34" charset="0"/>
              <a:buChar char="•"/>
            </a:pPr>
            <a:r>
              <a:rPr lang="en-US" sz="1600" dirty="0"/>
              <a:t>Multiple attempts (more than normal) at accessing the company IT infrastructure</a:t>
            </a:r>
          </a:p>
          <a:p>
            <a:pPr marL="285750" lvl="0" indent="-285750">
              <a:spcBef>
                <a:spcPts val="600"/>
              </a:spcBef>
              <a:buFont typeface="Arial" panose="020B0604020202020204" pitchFamily="34" charset="0"/>
              <a:buChar char="•"/>
            </a:pPr>
            <a:r>
              <a:rPr lang="en-US" sz="1600" dirty="0"/>
              <a:t>Spread of terrorist influence in the region with isolated incidents</a:t>
            </a:r>
          </a:p>
          <a:p>
            <a:pPr marL="285750" lvl="0" indent="-285750">
              <a:spcBef>
                <a:spcPts val="600"/>
              </a:spcBef>
              <a:buFont typeface="Arial" panose="020B0604020202020204" pitchFamily="34" charset="0"/>
              <a:buChar char="•"/>
            </a:pPr>
            <a:r>
              <a:rPr lang="en-US" sz="1600" dirty="0"/>
              <a:t>A series of low level financial non compliance events in the company over a period of time</a:t>
            </a:r>
          </a:p>
          <a:p>
            <a:pPr marL="285750" lvl="0" indent="-285750">
              <a:spcBef>
                <a:spcPts val="600"/>
              </a:spcBef>
              <a:buFont typeface="Arial" panose="020B0604020202020204" pitchFamily="34" charset="0"/>
              <a:buChar char="•"/>
            </a:pPr>
            <a:endParaRPr lang="en-US" sz="1600" dirty="0"/>
          </a:p>
          <a:p>
            <a:pPr lvl="0">
              <a:spcBef>
                <a:spcPts val="600"/>
              </a:spcBef>
            </a:pPr>
            <a:r>
              <a:rPr lang="en-US" sz="1600" dirty="0"/>
              <a:t>A company should consistently be asking itself the question “are there creeping risks we now need to assess”</a:t>
            </a:r>
          </a:p>
        </p:txBody>
      </p:sp>
    </p:spTree>
    <p:extLst>
      <p:ext uri="{BB962C8B-B14F-4D97-AF65-F5344CB8AC3E}">
        <p14:creationId xmlns:p14="http://schemas.microsoft.com/office/powerpoint/2010/main" val="424338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88609-B29E-E3C5-F312-B5C25CB04B4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E7A49DC-CA77-57E5-9416-203618F3767B}"/>
              </a:ext>
            </a:extLst>
          </p:cNvPr>
          <p:cNvSpPr>
            <a:spLocks noGrp="1"/>
          </p:cNvSpPr>
          <p:nvPr>
            <p:ph type="sldNum" sz="quarter" idx="12"/>
          </p:nvPr>
        </p:nvSpPr>
        <p:spPr/>
        <p:txBody>
          <a:bodyPr/>
          <a:lstStyle/>
          <a:p>
            <a:r>
              <a:rPr lang="nb-NO"/>
              <a:t>Page </a:t>
            </a:r>
            <a:fld id="{62F8C147-E5C9-4E5A-BFDA-02BE385E1D0E}" type="slidenum">
              <a:rPr lang="nb-NO" smtClean="0"/>
              <a:pPr/>
              <a:t>25</a:t>
            </a:fld>
            <a:endParaRPr lang="nb-NO" dirty="0"/>
          </a:p>
        </p:txBody>
      </p:sp>
      <p:sp>
        <p:nvSpPr>
          <p:cNvPr id="10" name="Title 1">
            <a:extLst>
              <a:ext uri="{FF2B5EF4-FFF2-40B4-BE49-F238E27FC236}">
                <a16:creationId xmlns:a16="http://schemas.microsoft.com/office/drawing/2014/main" id="{2DE0D953-8ACC-F428-72D4-B10538ED7285}"/>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Risk Tolerance</a:t>
            </a:r>
            <a:endParaRPr lang="en-US" sz="1800" dirty="0">
              <a:latin typeface="Arial"/>
              <a:cs typeface="Arial"/>
            </a:endParaRPr>
          </a:p>
        </p:txBody>
      </p:sp>
      <p:sp>
        <p:nvSpPr>
          <p:cNvPr id="9" name="TextBox 8">
            <a:extLst>
              <a:ext uri="{FF2B5EF4-FFF2-40B4-BE49-F238E27FC236}">
                <a16:creationId xmlns:a16="http://schemas.microsoft.com/office/drawing/2014/main" id="{6ACA85B6-0CC5-3B46-628E-25CAB171E178}"/>
              </a:ext>
            </a:extLst>
          </p:cNvPr>
          <p:cNvSpPr txBox="1"/>
          <p:nvPr/>
        </p:nvSpPr>
        <p:spPr>
          <a:xfrm>
            <a:off x="457200" y="1219200"/>
            <a:ext cx="8153400" cy="3739485"/>
          </a:xfrm>
          <a:prstGeom prst="rect">
            <a:avLst/>
          </a:prstGeom>
          <a:noFill/>
        </p:spPr>
        <p:txBody>
          <a:bodyPr wrap="square" rtlCol="0">
            <a:spAutoFit/>
          </a:bodyPr>
          <a:lstStyle/>
          <a:p>
            <a:pPr lvl="0">
              <a:spcBef>
                <a:spcPts val="600"/>
              </a:spcBef>
            </a:pPr>
            <a:r>
              <a:rPr lang="en-US" sz="1600" dirty="0"/>
              <a:t>How much risk an </a:t>
            </a:r>
            <a:r>
              <a:rPr lang="en-US" sz="1600" dirty="0" err="1"/>
              <a:t>organisation</a:t>
            </a:r>
            <a:r>
              <a:rPr lang="en-US" sz="1600" dirty="0"/>
              <a:t> is willing to or can absorb is a choice for the company senior leadership and Board of Directors.</a:t>
            </a:r>
          </a:p>
          <a:p>
            <a:pPr lvl="0">
              <a:spcBef>
                <a:spcPts val="600"/>
              </a:spcBef>
            </a:pPr>
            <a:endParaRPr lang="en-US" sz="1600" dirty="0"/>
          </a:p>
          <a:p>
            <a:pPr lvl="0">
              <a:spcBef>
                <a:spcPts val="600"/>
              </a:spcBef>
            </a:pPr>
            <a:r>
              <a:rPr lang="en-US" sz="1600" dirty="0"/>
              <a:t>A Tolerance statement is a key document that defines:</a:t>
            </a:r>
          </a:p>
          <a:p>
            <a:pPr marL="285750" lvl="0" indent="-285750">
              <a:spcBef>
                <a:spcPts val="600"/>
              </a:spcBef>
              <a:buFont typeface="Arial" panose="020B0604020202020204" pitchFamily="34" charset="0"/>
              <a:buChar char="•"/>
            </a:pPr>
            <a:r>
              <a:rPr lang="en-US" sz="1600" dirty="0"/>
              <a:t>Tolerable risks – no further action required</a:t>
            </a:r>
          </a:p>
          <a:p>
            <a:pPr marL="285750" lvl="0" indent="-285750">
              <a:spcBef>
                <a:spcPts val="600"/>
              </a:spcBef>
              <a:buFont typeface="Arial" panose="020B0604020202020204" pitchFamily="34" charset="0"/>
              <a:buChar char="•"/>
            </a:pPr>
            <a:r>
              <a:rPr lang="en-US" sz="1600" dirty="0"/>
              <a:t>Risks to be managed</a:t>
            </a:r>
          </a:p>
          <a:p>
            <a:pPr marL="285750" lvl="0" indent="-285750">
              <a:spcBef>
                <a:spcPts val="600"/>
              </a:spcBef>
              <a:buFont typeface="Arial" panose="020B0604020202020204" pitchFamily="34" charset="0"/>
              <a:buChar char="•"/>
            </a:pPr>
            <a:r>
              <a:rPr lang="en-US" sz="1600" dirty="0"/>
              <a:t>Treat (reduce)</a:t>
            </a:r>
          </a:p>
          <a:p>
            <a:pPr marL="285750" lvl="0" indent="-285750">
              <a:spcBef>
                <a:spcPts val="600"/>
              </a:spcBef>
              <a:buFont typeface="Arial" panose="020B0604020202020204" pitchFamily="34" charset="0"/>
              <a:buChar char="•"/>
            </a:pPr>
            <a:r>
              <a:rPr lang="en-US" sz="1600" dirty="0"/>
              <a:t>Transfer through partnerships, insurance and other mechanisms</a:t>
            </a:r>
          </a:p>
          <a:p>
            <a:pPr marL="285750" lvl="0" indent="-285750">
              <a:spcBef>
                <a:spcPts val="600"/>
              </a:spcBef>
              <a:buFont typeface="Arial" panose="020B0604020202020204" pitchFamily="34" charset="0"/>
              <a:buChar char="•"/>
            </a:pPr>
            <a:r>
              <a:rPr lang="en-US" sz="1600" dirty="0"/>
              <a:t>Intolerable risk – unless reduced through treatment or transfer the hazard must be Terminated, the project cancelled </a:t>
            </a:r>
            <a:r>
              <a:rPr lang="en-US" sz="1600" dirty="0" err="1"/>
              <a:t>etc</a:t>
            </a:r>
            <a:r>
              <a:rPr lang="en-US" sz="1600" dirty="0"/>
              <a:t> </a:t>
            </a:r>
          </a:p>
          <a:p>
            <a:pPr lvl="0">
              <a:spcBef>
                <a:spcPts val="600"/>
              </a:spcBef>
            </a:pPr>
            <a:endParaRPr lang="en-US" sz="1600" dirty="0"/>
          </a:p>
          <a:p>
            <a:pPr lvl="0">
              <a:spcBef>
                <a:spcPts val="600"/>
              </a:spcBef>
            </a:pPr>
            <a:r>
              <a:rPr lang="en-US" sz="1600" b="1" dirty="0">
                <a:solidFill>
                  <a:srgbClr val="FF0000"/>
                </a:solidFill>
              </a:rPr>
              <a:t>Confidential internal document. </a:t>
            </a:r>
          </a:p>
        </p:txBody>
      </p:sp>
    </p:spTree>
    <p:extLst>
      <p:ext uri="{BB962C8B-B14F-4D97-AF65-F5344CB8AC3E}">
        <p14:creationId xmlns:p14="http://schemas.microsoft.com/office/powerpoint/2010/main" val="3743500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FE3FD-467C-5E82-E465-E1922630BAE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54D98A3-CDD7-687B-C6CD-9F86B168A175}"/>
              </a:ext>
            </a:extLst>
          </p:cNvPr>
          <p:cNvSpPr>
            <a:spLocks noGrp="1"/>
          </p:cNvSpPr>
          <p:nvPr>
            <p:ph type="sldNum" sz="quarter" idx="12"/>
          </p:nvPr>
        </p:nvSpPr>
        <p:spPr/>
        <p:txBody>
          <a:bodyPr/>
          <a:lstStyle/>
          <a:p>
            <a:r>
              <a:rPr lang="nb-NO"/>
              <a:t>Page </a:t>
            </a:r>
            <a:fld id="{62F8C147-E5C9-4E5A-BFDA-02BE385E1D0E}" type="slidenum">
              <a:rPr lang="nb-NO" smtClean="0"/>
              <a:pPr/>
              <a:t>26</a:t>
            </a:fld>
            <a:endParaRPr lang="nb-NO" dirty="0"/>
          </a:p>
        </p:txBody>
      </p:sp>
      <p:sp>
        <p:nvSpPr>
          <p:cNvPr id="10" name="Title 1">
            <a:extLst>
              <a:ext uri="{FF2B5EF4-FFF2-40B4-BE49-F238E27FC236}">
                <a16:creationId xmlns:a16="http://schemas.microsoft.com/office/drawing/2014/main" id="{383A7BEE-55B1-261F-4260-56A59A6802A2}"/>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Risk Tolerance</a:t>
            </a:r>
            <a:endParaRPr lang="en-US" sz="1800" dirty="0">
              <a:latin typeface="Arial"/>
              <a:cs typeface="Arial"/>
            </a:endParaRPr>
          </a:p>
        </p:txBody>
      </p:sp>
      <p:sp>
        <p:nvSpPr>
          <p:cNvPr id="9" name="TextBox 8">
            <a:extLst>
              <a:ext uri="{FF2B5EF4-FFF2-40B4-BE49-F238E27FC236}">
                <a16:creationId xmlns:a16="http://schemas.microsoft.com/office/drawing/2014/main" id="{398BDAC1-ED97-7B87-C938-A82E92C53221}"/>
              </a:ext>
            </a:extLst>
          </p:cNvPr>
          <p:cNvSpPr txBox="1"/>
          <p:nvPr/>
        </p:nvSpPr>
        <p:spPr>
          <a:xfrm>
            <a:off x="457200" y="1219200"/>
            <a:ext cx="8153400" cy="5032147"/>
          </a:xfrm>
          <a:prstGeom prst="rect">
            <a:avLst/>
          </a:prstGeom>
          <a:noFill/>
        </p:spPr>
        <p:txBody>
          <a:bodyPr wrap="square" rtlCol="0">
            <a:spAutoFit/>
          </a:bodyPr>
          <a:lstStyle/>
          <a:p>
            <a:pPr>
              <a:spcBef>
                <a:spcPts val="600"/>
              </a:spcBef>
            </a:pPr>
            <a:r>
              <a:rPr lang="en-US" sz="1600" dirty="0"/>
              <a:t>Tolerance is highly dependent on:</a:t>
            </a:r>
          </a:p>
          <a:p>
            <a:pPr>
              <a:spcBef>
                <a:spcPts val="600"/>
              </a:spcBef>
            </a:pPr>
            <a:r>
              <a:rPr lang="en-US" sz="1600" dirty="0"/>
              <a:t>Amongst others</a:t>
            </a:r>
          </a:p>
          <a:p>
            <a:pPr lvl="0">
              <a:spcBef>
                <a:spcPts val="600"/>
              </a:spcBef>
            </a:pPr>
            <a:endParaRPr lang="en-US" sz="1600" dirty="0"/>
          </a:p>
          <a:p>
            <a:pPr marL="285750" lvl="0" indent="-285750">
              <a:spcBef>
                <a:spcPts val="600"/>
              </a:spcBef>
              <a:buFont typeface="Arial" panose="020B0604020202020204" pitchFamily="34" charset="0"/>
              <a:buChar char="•"/>
            </a:pPr>
            <a:r>
              <a:rPr lang="en-US" sz="1600" dirty="0"/>
              <a:t>Company culture </a:t>
            </a:r>
          </a:p>
          <a:p>
            <a:pPr marL="285750" lvl="0" indent="-285750">
              <a:spcBef>
                <a:spcPts val="600"/>
              </a:spcBef>
              <a:buFont typeface="Arial" panose="020B0604020202020204" pitchFamily="34" charset="0"/>
              <a:buChar char="•"/>
            </a:pPr>
            <a:r>
              <a:rPr lang="en-US" sz="1600" dirty="0"/>
              <a:t>Company size</a:t>
            </a:r>
          </a:p>
          <a:p>
            <a:pPr marL="285750" lvl="0" indent="-285750">
              <a:spcBef>
                <a:spcPts val="600"/>
              </a:spcBef>
              <a:buFont typeface="Arial" panose="020B0604020202020204" pitchFamily="34" charset="0"/>
              <a:buChar char="•"/>
            </a:pPr>
            <a:r>
              <a:rPr lang="en-US" sz="1600" dirty="0"/>
              <a:t>Company capacity to absorb loss</a:t>
            </a:r>
          </a:p>
          <a:p>
            <a:pPr marL="285750" lvl="0" indent="-285750">
              <a:spcBef>
                <a:spcPts val="600"/>
              </a:spcBef>
              <a:buFont typeface="Arial" panose="020B0604020202020204" pitchFamily="34" charset="0"/>
              <a:buChar char="•"/>
            </a:pPr>
            <a:r>
              <a:rPr lang="en-US" sz="1600" dirty="0"/>
              <a:t>Availability of funding if loss were to occur</a:t>
            </a:r>
          </a:p>
          <a:p>
            <a:pPr marL="285750" lvl="0" indent="-285750">
              <a:spcBef>
                <a:spcPts val="600"/>
              </a:spcBef>
              <a:buFont typeface="Arial" panose="020B0604020202020204" pitchFamily="34" charset="0"/>
              <a:buChar char="•"/>
            </a:pPr>
            <a:r>
              <a:rPr lang="en-US" sz="1600" dirty="0"/>
              <a:t>Willingness of partners and/or insurers to enable transfer of risk</a:t>
            </a:r>
          </a:p>
          <a:p>
            <a:pPr marL="285750" lvl="0" indent="-285750">
              <a:spcBef>
                <a:spcPts val="600"/>
              </a:spcBef>
              <a:buFont typeface="Arial" panose="020B0604020202020204" pitchFamily="34" charset="0"/>
              <a:buChar char="•"/>
            </a:pPr>
            <a:endParaRPr lang="en-US" sz="1600" dirty="0"/>
          </a:p>
          <a:p>
            <a:pPr lvl="0">
              <a:spcBef>
                <a:spcPts val="600"/>
              </a:spcBef>
            </a:pPr>
            <a:r>
              <a:rPr lang="en-US" sz="1600" dirty="0"/>
              <a:t>One of the most contentious documents to put together in a company, but very necessary. </a:t>
            </a:r>
          </a:p>
          <a:p>
            <a:pPr lvl="0">
              <a:spcBef>
                <a:spcPts val="600"/>
              </a:spcBef>
            </a:pPr>
            <a:endParaRPr lang="en-US" sz="1600" dirty="0"/>
          </a:p>
          <a:p>
            <a:pPr lvl="0">
              <a:spcBef>
                <a:spcPts val="600"/>
              </a:spcBef>
            </a:pPr>
            <a:r>
              <a:rPr lang="en-US" sz="1600" dirty="0"/>
              <a:t>Remember there is guidance on safety and health tolerability for individuals and society through quantitative analysis. </a:t>
            </a:r>
          </a:p>
          <a:p>
            <a:pPr lvl="0">
              <a:spcBef>
                <a:spcPts val="600"/>
              </a:spcBef>
            </a:pPr>
            <a:endParaRPr lang="en-US" sz="1600" dirty="0"/>
          </a:p>
          <a:p>
            <a:pPr lvl="0">
              <a:spcBef>
                <a:spcPts val="600"/>
              </a:spcBef>
            </a:pPr>
            <a:r>
              <a:rPr lang="en-US" sz="1600" dirty="0"/>
              <a:t>There is little guidance on financial and other categories of loss </a:t>
            </a:r>
          </a:p>
        </p:txBody>
      </p:sp>
    </p:spTree>
    <p:extLst>
      <p:ext uri="{BB962C8B-B14F-4D97-AF65-F5344CB8AC3E}">
        <p14:creationId xmlns:p14="http://schemas.microsoft.com/office/powerpoint/2010/main" val="6897754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B5B09-B426-6C5D-4D06-770CECA718AB}"/>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ABB1D6F-08E1-D52C-484E-C1DA688955FC}"/>
              </a:ext>
            </a:extLst>
          </p:cNvPr>
          <p:cNvSpPr>
            <a:spLocks noGrp="1"/>
          </p:cNvSpPr>
          <p:nvPr>
            <p:ph type="sldNum" sz="quarter" idx="12"/>
          </p:nvPr>
        </p:nvSpPr>
        <p:spPr/>
        <p:txBody>
          <a:bodyPr/>
          <a:lstStyle/>
          <a:p>
            <a:r>
              <a:rPr lang="nb-NO"/>
              <a:t>Page </a:t>
            </a:r>
            <a:fld id="{62F8C147-E5C9-4E5A-BFDA-02BE385E1D0E}" type="slidenum">
              <a:rPr lang="nb-NO" smtClean="0"/>
              <a:pPr/>
              <a:t>27</a:t>
            </a:fld>
            <a:endParaRPr lang="nb-NO" dirty="0"/>
          </a:p>
        </p:txBody>
      </p:sp>
      <p:sp>
        <p:nvSpPr>
          <p:cNvPr id="10" name="Title 1">
            <a:extLst>
              <a:ext uri="{FF2B5EF4-FFF2-40B4-BE49-F238E27FC236}">
                <a16:creationId xmlns:a16="http://schemas.microsoft.com/office/drawing/2014/main" id="{DC9081E5-078E-D5A2-5F32-8EACC45152C2}"/>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The Risk Register </a:t>
            </a:r>
            <a:endParaRPr lang="en-US" sz="1800" dirty="0">
              <a:latin typeface="Arial"/>
              <a:cs typeface="Arial"/>
            </a:endParaRPr>
          </a:p>
        </p:txBody>
      </p:sp>
      <p:sp>
        <p:nvSpPr>
          <p:cNvPr id="9" name="TextBox 8">
            <a:extLst>
              <a:ext uri="{FF2B5EF4-FFF2-40B4-BE49-F238E27FC236}">
                <a16:creationId xmlns:a16="http://schemas.microsoft.com/office/drawing/2014/main" id="{BB279352-8112-41BD-E836-79A1AEF8D948}"/>
              </a:ext>
            </a:extLst>
          </p:cNvPr>
          <p:cNvSpPr txBox="1"/>
          <p:nvPr/>
        </p:nvSpPr>
        <p:spPr>
          <a:xfrm>
            <a:off x="457200" y="1219200"/>
            <a:ext cx="3733800" cy="5463034"/>
          </a:xfrm>
          <a:prstGeom prst="rect">
            <a:avLst/>
          </a:prstGeom>
          <a:noFill/>
        </p:spPr>
        <p:txBody>
          <a:bodyPr wrap="square" rtlCol="0">
            <a:spAutoFit/>
          </a:bodyPr>
          <a:lstStyle/>
          <a:p>
            <a:pPr lvl="0">
              <a:spcBef>
                <a:spcPts val="600"/>
              </a:spcBef>
            </a:pPr>
            <a:r>
              <a:rPr lang="en-US" sz="1400" dirty="0"/>
              <a:t>The RISK REGISTER is a documented list of:</a:t>
            </a:r>
          </a:p>
          <a:p>
            <a:pPr marL="342900" lvl="0" indent="-342900">
              <a:spcBef>
                <a:spcPts val="600"/>
              </a:spcBef>
              <a:buFont typeface="+mj-lt"/>
              <a:buAutoNum type="arabicPeriod"/>
            </a:pPr>
            <a:r>
              <a:rPr lang="en-US" sz="1400" dirty="0"/>
              <a:t>A risk unique identifier</a:t>
            </a:r>
          </a:p>
          <a:p>
            <a:pPr marL="342900" lvl="0" indent="-342900">
              <a:spcBef>
                <a:spcPts val="600"/>
              </a:spcBef>
              <a:buFont typeface="+mj-lt"/>
              <a:buAutoNum type="arabicPeriod"/>
            </a:pPr>
            <a:r>
              <a:rPr lang="en-US" sz="1400" dirty="0"/>
              <a:t>A risk owner</a:t>
            </a:r>
          </a:p>
          <a:p>
            <a:pPr marL="342900" lvl="0" indent="-342900">
              <a:spcBef>
                <a:spcPts val="600"/>
              </a:spcBef>
              <a:buFont typeface="+mj-lt"/>
              <a:buAutoNum type="arabicPeriod"/>
            </a:pPr>
            <a:r>
              <a:rPr lang="en-US" sz="1400" dirty="0"/>
              <a:t>The hazards, </a:t>
            </a:r>
          </a:p>
          <a:p>
            <a:pPr marL="342900" lvl="0" indent="-342900">
              <a:spcBef>
                <a:spcPts val="600"/>
              </a:spcBef>
              <a:buFont typeface="+mj-lt"/>
              <a:buAutoNum type="arabicPeriod"/>
            </a:pPr>
            <a:r>
              <a:rPr lang="en-US" sz="1400" dirty="0"/>
              <a:t>Hazard effects, </a:t>
            </a:r>
          </a:p>
          <a:p>
            <a:pPr marL="342900" lvl="0" indent="-342900">
              <a:spcBef>
                <a:spcPts val="600"/>
              </a:spcBef>
              <a:buFont typeface="+mj-lt"/>
              <a:buAutoNum type="arabicPeriod"/>
            </a:pPr>
            <a:r>
              <a:rPr lang="en-US" sz="1400" dirty="0"/>
              <a:t>Existing controls, </a:t>
            </a:r>
          </a:p>
          <a:p>
            <a:pPr marL="342900" lvl="0" indent="-342900">
              <a:spcBef>
                <a:spcPts val="600"/>
              </a:spcBef>
              <a:buFont typeface="+mj-lt"/>
              <a:buAutoNum type="arabicPeriod"/>
            </a:pPr>
            <a:r>
              <a:rPr lang="en-US" sz="1400" dirty="0"/>
              <a:t>Assessment of the consequences (most probable outcome)</a:t>
            </a:r>
          </a:p>
          <a:p>
            <a:pPr marL="342900" lvl="0" indent="-342900">
              <a:spcBef>
                <a:spcPts val="600"/>
              </a:spcBef>
              <a:buFont typeface="+mj-lt"/>
              <a:buAutoNum type="arabicPeriod"/>
            </a:pPr>
            <a:r>
              <a:rPr lang="en-US" sz="1400" dirty="0"/>
              <a:t>Assessment of the probability off the hazard event occurring</a:t>
            </a:r>
          </a:p>
          <a:p>
            <a:pPr marL="342900" lvl="0" indent="-342900">
              <a:spcBef>
                <a:spcPts val="600"/>
              </a:spcBef>
              <a:buFont typeface="+mj-lt"/>
              <a:buAutoNum type="arabicPeriod"/>
            </a:pPr>
            <a:r>
              <a:rPr lang="en-US" sz="1400" dirty="0"/>
              <a:t>Decision to tolerate, treat (reduce), transfer or terminate (if intolerable)</a:t>
            </a:r>
          </a:p>
          <a:p>
            <a:pPr marL="342900" lvl="0" indent="-342900">
              <a:spcBef>
                <a:spcPts val="600"/>
              </a:spcBef>
              <a:buFont typeface="+mj-lt"/>
              <a:buAutoNum type="arabicPeriod"/>
            </a:pPr>
            <a:r>
              <a:rPr lang="en-US" sz="1400" dirty="0"/>
              <a:t>Listed additional controls to reduce the risk to ALARP</a:t>
            </a:r>
          </a:p>
          <a:p>
            <a:pPr marL="342900" lvl="0" indent="-342900">
              <a:spcBef>
                <a:spcPts val="600"/>
              </a:spcBef>
              <a:buFont typeface="+mj-lt"/>
              <a:buAutoNum type="arabicPeriod"/>
            </a:pPr>
            <a:r>
              <a:rPr lang="en-US" sz="1400" dirty="0"/>
              <a:t>Owners of additional controls</a:t>
            </a:r>
          </a:p>
          <a:p>
            <a:pPr marL="342900" lvl="0" indent="-342900">
              <a:spcBef>
                <a:spcPts val="600"/>
              </a:spcBef>
              <a:buFont typeface="+mj-lt"/>
              <a:buAutoNum type="arabicPeriod"/>
            </a:pPr>
            <a:r>
              <a:rPr lang="en-US" sz="1400" dirty="0"/>
              <a:t>Dates for additional controls to be put in place</a:t>
            </a:r>
          </a:p>
          <a:p>
            <a:pPr lvl="0">
              <a:spcBef>
                <a:spcPts val="600"/>
              </a:spcBef>
            </a:pPr>
            <a:endParaRPr lang="en-US" sz="1600" dirty="0"/>
          </a:p>
          <a:p>
            <a:pPr lvl="0">
              <a:spcBef>
                <a:spcPts val="600"/>
              </a:spcBef>
            </a:pPr>
            <a:endParaRPr lang="en-US" sz="1600" dirty="0"/>
          </a:p>
        </p:txBody>
      </p:sp>
      <p:graphicFrame>
        <p:nvGraphicFramePr>
          <p:cNvPr id="2" name="Table 1">
            <a:extLst>
              <a:ext uri="{FF2B5EF4-FFF2-40B4-BE49-F238E27FC236}">
                <a16:creationId xmlns:a16="http://schemas.microsoft.com/office/drawing/2014/main" id="{39D86A59-1628-2087-DA3C-331EA23F34E8}"/>
              </a:ext>
            </a:extLst>
          </p:cNvPr>
          <p:cNvGraphicFramePr>
            <a:graphicFrameLocks noGrp="1"/>
          </p:cNvGraphicFramePr>
          <p:nvPr>
            <p:extLst>
              <p:ext uri="{D42A27DB-BD31-4B8C-83A1-F6EECF244321}">
                <p14:modId xmlns:p14="http://schemas.microsoft.com/office/powerpoint/2010/main" val="3136487835"/>
              </p:ext>
            </p:extLst>
          </p:nvPr>
        </p:nvGraphicFramePr>
        <p:xfrm>
          <a:off x="3505200" y="1828800"/>
          <a:ext cx="5395200" cy="1112520"/>
        </p:xfrm>
        <a:graphic>
          <a:graphicData uri="http://schemas.openxmlformats.org/drawingml/2006/table">
            <a:tbl>
              <a:tblPr firstRow="1" bandRow="1">
                <a:tableStyleId>{5C22544A-7EE6-4342-B048-85BDC9FD1C3A}</a:tableStyleId>
              </a:tblPr>
              <a:tblGrid>
                <a:gridCol w="359680">
                  <a:extLst>
                    <a:ext uri="{9D8B030D-6E8A-4147-A177-3AD203B41FA5}">
                      <a16:colId xmlns:a16="http://schemas.microsoft.com/office/drawing/2014/main" val="3266586815"/>
                    </a:ext>
                  </a:extLst>
                </a:gridCol>
                <a:gridCol w="359680">
                  <a:extLst>
                    <a:ext uri="{9D8B030D-6E8A-4147-A177-3AD203B41FA5}">
                      <a16:colId xmlns:a16="http://schemas.microsoft.com/office/drawing/2014/main" val="3127101780"/>
                    </a:ext>
                  </a:extLst>
                </a:gridCol>
                <a:gridCol w="359680">
                  <a:extLst>
                    <a:ext uri="{9D8B030D-6E8A-4147-A177-3AD203B41FA5}">
                      <a16:colId xmlns:a16="http://schemas.microsoft.com/office/drawing/2014/main" val="2472933056"/>
                    </a:ext>
                  </a:extLst>
                </a:gridCol>
                <a:gridCol w="359680">
                  <a:extLst>
                    <a:ext uri="{9D8B030D-6E8A-4147-A177-3AD203B41FA5}">
                      <a16:colId xmlns:a16="http://schemas.microsoft.com/office/drawing/2014/main" val="4115202279"/>
                    </a:ext>
                  </a:extLst>
                </a:gridCol>
                <a:gridCol w="359680">
                  <a:extLst>
                    <a:ext uri="{9D8B030D-6E8A-4147-A177-3AD203B41FA5}">
                      <a16:colId xmlns:a16="http://schemas.microsoft.com/office/drawing/2014/main" val="3714741239"/>
                    </a:ext>
                  </a:extLst>
                </a:gridCol>
                <a:gridCol w="359680">
                  <a:extLst>
                    <a:ext uri="{9D8B030D-6E8A-4147-A177-3AD203B41FA5}">
                      <a16:colId xmlns:a16="http://schemas.microsoft.com/office/drawing/2014/main" val="1177057491"/>
                    </a:ext>
                  </a:extLst>
                </a:gridCol>
                <a:gridCol w="359680">
                  <a:extLst>
                    <a:ext uri="{9D8B030D-6E8A-4147-A177-3AD203B41FA5}">
                      <a16:colId xmlns:a16="http://schemas.microsoft.com/office/drawing/2014/main" val="2473625616"/>
                    </a:ext>
                  </a:extLst>
                </a:gridCol>
                <a:gridCol w="359680">
                  <a:extLst>
                    <a:ext uri="{9D8B030D-6E8A-4147-A177-3AD203B41FA5}">
                      <a16:colId xmlns:a16="http://schemas.microsoft.com/office/drawing/2014/main" val="4054437108"/>
                    </a:ext>
                  </a:extLst>
                </a:gridCol>
                <a:gridCol w="359680">
                  <a:extLst>
                    <a:ext uri="{9D8B030D-6E8A-4147-A177-3AD203B41FA5}">
                      <a16:colId xmlns:a16="http://schemas.microsoft.com/office/drawing/2014/main" val="3813351501"/>
                    </a:ext>
                  </a:extLst>
                </a:gridCol>
                <a:gridCol w="359680">
                  <a:extLst>
                    <a:ext uri="{9D8B030D-6E8A-4147-A177-3AD203B41FA5}">
                      <a16:colId xmlns:a16="http://schemas.microsoft.com/office/drawing/2014/main" val="4073023286"/>
                    </a:ext>
                  </a:extLst>
                </a:gridCol>
                <a:gridCol w="359680">
                  <a:extLst>
                    <a:ext uri="{9D8B030D-6E8A-4147-A177-3AD203B41FA5}">
                      <a16:colId xmlns:a16="http://schemas.microsoft.com/office/drawing/2014/main" val="2360469670"/>
                    </a:ext>
                  </a:extLst>
                </a:gridCol>
                <a:gridCol w="359680">
                  <a:extLst>
                    <a:ext uri="{9D8B030D-6E8A-4147-A177-3AD203B41FA5}">
                      <a16:colId xmlns:a16="http://schemas.microsoft.com/office/drawing/2014/main" val="2075473633"/>
                    </a:ext>
                  </a:extLst>
                </a:gridCol>
                <a:gridCol w="359680">
                  <a:extLst>
                    <a:ext uri="{9D8B030D-6E8A-4147-A177-3AD203B41FA5}">
                      <a16:colId xmlns:a16="http://schemas.microsoft.com/office/drawing/2014/main" val="2434856834"/>
                    </a:ext>
                  </a:extLst>
                </a:gridCol>
                <a:gridCol w="359680">
                  <a:extLst>
                    <a:ext uri="{9D8B030D-6E8A-4147-A177-3AD203B41FA5}">
                      <a16:colId xmlns:a16="http://schemas.microsoft.com/office/drawing/2014/main" val="2165131692"/>
                    </a:ext>
                  </a:extLst>
                </a:gridCol>
                <a:gridCol w="359680">
                  <a:extLst>
                    <a:ext uri="{9D8B030D-6E8A-4147-A177-3AD203B41FA5}">
                      <a16:colId xmlns:a16="http://schemas.microsoft.com/office/drawing/2014/main" val="2221614331"/>
                    </a:ext>
                  </a:extLst>
                </a:gridCol>
              </a:tblGrid>
              <a:tr h="370840">
                <a:tc>
                  <a:txBody>
                    <a:bodyPr/>
                    <a:lstStyle/>
                    <a:p>
                      <a:r>
                        <a:rPr lang="en-US" sz="1100" dirty="0"/>
                        <a:t>1</a:t>
                      </a:r>
                      <a:endParaRPr lang="en-GB" sz="1100" dirty="0"/>
                    </a:p>
                  </a:txBody>
                  <a:tcPr/>
                </a:tc>
                <a:tc>
                  <a:txBody>
                    <a:bodyPr/>
                    <a:lstStyle/>
                    <a:p>
                      <a:r>
                        <a:rPr lang="en-US" sz="1100" dirty="0"/>
                        <a:t>2</a:t>
                      </a:r>
                      <a:endParaRPr lang="en-GB" sz="1100" dirty="0"/>
                    </a:p>
                  </a:txBody>
                  <a:tcPr>
                    <a:solidFill>
                      <a:srgbClr val="FF0000"/>
                    </a:solidFill>
                  </a:tcPr>
                </a:tc>
                <a:tc>
                  <a:txBody>
                    <a:bodyPr/>
                    <a:lstStyle/>
                    <a:p>
                      <a:r>
                        <a:rPr lang="en-US" sz="1100" dirty="0"/>
                        <a:t>3</a:t>
                      </a:r>
                      <a:endParaRPr lang="en-GB" sz="1100" dirty="0"/>
                    </a:p>
                  </a:txBody>
                  <a:tcPr/>
                </a:tc>
                <a:tc>
                  <a:txBody>
                    <a:bodyPr/>
                    <a:lstStyle/>
                    <a:p>
                      <a:r>
                        <a:rPr lang="en-US" sz="1100" dirty="0"/>
                        <a:t>4</a:t>
                      </a:r>
                      <a:endParaRPr lang="en-GB" sz="1100" dirty="0"/>
                    </a:p>
                  </a:txBody>
                  <a:tcPr/>
                </a:tc>
                <a:tc>
                  <a:txBody>
                    <a:bodyPr/>
                    <a:lstStyle/>
                    <a:p>
                      <a:r>
                        <a:rPr lang="en-US" sz="1100" dirty="0"/>
                        <a:t>5</a:t>
                      </a:r>
                      <a:endParaRPr lang="en-GB" sz="1100" dirty="0"/>
                    </a:p>
                  </a:txBody>
                  <a:tcPr/>
                </a:tc>
                <a:tc>
                  <a:txBody>
                    <a:bodyPr/>
                    <a:lstStyle/>
                    <a:p>
                      <a:r>
                        <a:rPr lang="en-US" sz="1100" dirty="0"/>
                        <a:t>6</a:t>
                      </a:r>
                      <a:endParaRPr lang="en-GB" sz="1100" dirty="0"/>
                    </a:p>
                  </a:txBody>
                  <a:tcPr/>
                </a:tc>
                <a:tc>
                  <a:txBody>
                    <a:bodyPr/>
                    <a:lstStyle/>
                    <a:p>
                      <a:r>
                        <a:rPr lang="en-US" sz="1100" dirty="0"/>
                        <a:t>7</a:t>
                      </a:r>
                      <a:endParaRPr lang="en-GB" sz="1100" dirty="0"/>
                    </a:p>
                  </a:txBody>
                  <a:tcPr/>
                </a:tc>
                <a:tc>
                  <a:txBody>
                    <a:bodyPr/>
                    <a:lstStyle/>
                    <a:p>
                      <a:r>
                        <a:rPr lang="en-US" sz="1100" dirty="0"/>
                        <a:t>8</a:t>
                      </a:r>
                      <a:endParaRPr lang="en-GB" sz="1100" dirty="0"/>
                    </a:p>
                  </a:txBody>
                  <a:tcPr/>
                </a:tc>
                <a:tc>
                  <a:txBody>
                    <a:bodyPr/>
                    <a:lstStyle/>
                    <a:p>
                      <a:r>
                        <a:rPr lang="en-US" sz="1100" dirty="0"/>
                        <a:t>9</a:t>
                      </a:r>
                      <a:endParaRPr lang="en-GB" sz="1100" dirty="0"/>
                    </a:p>
                  </a:txBody>
                  <a:tcPr/>
                </a:tc>
                <a:tc>
                  <a:txBody>
                    <a:bodyPr/>
                    <a:lstStyle/>
                    <a:p>
                      <a:r>
                        <a:rPr lang="en-US" sz="1100" dirty="0"/>
                        <a:t>10</a:t>
                      </a:r>
                      <a:endParaRPr lang="en-GB" sz="1100" dirty="0"/>
                    </a:p>
                  </a:txBody>
                  <a:tcPr>
                    <a:solidFill>
                      <a:srgbClr val="FF0000"/>
                    </a:solidFill>
                  </a:tcPr>
                </a:tc>
                <a:tc>
                  <a:txBody>
                    <a:bodyPr/>
                    <a:lstStyle/>
                    <a:p>
                      <a:r>
                        <a:rPr lang="en-US" sz="1100" dirty="0"/>
                        <a:t>11</a:t>
                      </a:r>
                      <a:endParaRPr lang="en-GB" sz="1100" dirty="0"/>
                    </a:p>
                  </a:txBody>
                  <a:tcPr/>
                </a:tc>
                <a:tc>
                  <a:txBody>
                    <a:bodyPr/>
                    <a:lstStyle/>
                    <a:p>
                      <a:r>
                        <a:rPr lang="en-US" sz="1100" dirty="0"/>
                        <a:t>12</a:t>
                      </a:r>
                      <a:endParaRPr lang="en-GB" sz="1100" dirty="0"/>
                    </a:p>
                  </a:txBody>
                  <a:tcPr>
                    <a:solidFill>
                      <a:schemeClr val="tx2">
                        <a:lumMod val="60000"/>
                        <a:lumOff val="40000"/>
                      </a:schemeClr>
                    </a:solidFill>
                  </a:tcPr>
                </a:tc>
                <a:tc>
                  <a:txBody>
                    <a:bodyPr/>
                    <a:lstStyle/>
                    <a:p>
                      <a:r>
                        <a:rPr lang="en-US" sz="1100" dirty="0"/>
                        <a:t>13</a:t>
                      </a:r>
                      <a:endParaRPr lang="en-GB" sz="1100" dirty="0"/>
                    </a:p>
                  </a:txBody>
                  <a:tcPr>
                    <a:solidFill>
                      <a:schemeClr val="tx2">
                        <a:lumMod val="60000"/>
                        <a:lumOff val="40000"/>
                      </a:schemeClr>
                    </a:solidFill>
                  </a:tcPr>
                </a:tc>
                <a:tc>
                  <a:txBody>
                    <a:bodyPr/>
                    <a:lstStyle/>
                    <a:p>
                      <a:r>
                        <a:rPr lang="en-US" sz="1100" dirty="0"/>
                        <a:t>14</a:t>
                      </a:r>
                      <a:endParaRPr lang="en-GB" sz="1100" dirty="0"/>
                    </a:p>
                  </a:txBody>
                  <a:tcPr>
                    <a:solidFill>
                      <a:schemeClr val="tx2">
                        <a:lumMod val="60000"/>
                        <a:lumOff val="40000"/>
                      </a:schemeClr>
                    </a:solidFill>
                  </a:tcPr>
                </a:tc>
                <a:tc>
                  <a:txBody>
                    <a:bodyPr/>
                    <a:lstStyle/>
                    <a:p>
                      <a:r>
                        <a:rPr lang="en-US" sz="1100" dirty="0"/>
                        <a:t>15</a:t>
                      </a:r>
                      <a:endParaRPr lang="en-GB" sz="1100" dirty="0"/>
                    </a:p>
                  </a:txBody>
                  <a:tcPr>
                    <a:solidFill>
                      <a:schemeClr val="tx2">
                        <a:lumMod val="60000"/>
                        <a:lumOff val="40000"/>
                      </a:schemeClr>
                    </a:solidFill>
                  </a:tcPr>
                </a:tc>
                <a:extLst>
                  <a:ext uri="{0D108BD9-81ED-4DB2-BD59-A6C34878D82A}">
                    <a16:rowId xmlns:a16="http://schemas.microsoft.com/office/drawing/2014/main" val="3973373053"/>
                  </a:ext>
                </a:extLst>
              </a:tr>
              <a:tr h="370840">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1194642862"/>
                  </a:ext>
                </a:extLst>
              </a:tr>
              <a:tr h="370840">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1481405310"/>
                  </a:ext>
                </a:extLst>
              </a:tr>
            </a:tbl>
          </a:graphicData>
        </a:graphic>
      </p:graphicFrame>
      <p:sp>
        <p:nvSpPr>
          <p:cNvPr id="3" name="TextBox 2">
            <a:extLst>
              <a:ext uri="{FF2B5EF4-FFF2-40B4-BE49-F238E27FC236}">
                <a16:creationId xmlns:a16="http://schemas.microsoft.com/office/drawing/2014/main" id="{C8F81089-E5A8-5159-B28C-9FFE13414EA0}"/>
              </a:ext>
            </a:extLst>
          </p:cNvPr>
          <p:cNvSpPr txBox="1"/>
          <p:nvPr/>
        </p:nvSpPr>
        <p:spPr>
          <a:xfrm>
            <a:off x="4267200" y="3248498"/>
            <a:ext cx="4800600" cy="3170099"/>
          </a:xfrm>
          <a:prstGeom prst="rect">
            <a:avLst/>
          </a:prstGeom>
          <a:noFill/>
        </p:spPr>
        <p:txBody>
          <a:bodyPr wrap="square" rtlCol="0">
            <a:spAutoFit/>
          </a:bodyPr>
          <a:lstStyle/>
          <a:p>
            <a:pPr lvl="0">
              <a:spcBef>
                <a:spcPts val="600"/>
              </a:spcBef>
            </a:pPr>
            <a:r>
              <a:rPr lang="en-US" sz="1400" dirty="0"/>
              <a:t>RESIDUAL RISK</a:t>
            </a:r>
          </a:p>
          <a:p>
            <a:pPr marL="342900" lvl="0" indent="-342900">
              <a:spcBef>
                <a:spcPts val="600"/>
              </a:spcBef>
              <a:buFont typeface="+mj-lt"/>
              <a:buAutoNum type="arabicPeriod" startAt="12"/>
            </a:pPr>
            <a:r>
              <a:rPr lang="en-US" sz="1400" dirty="0"/>
              <a:t>Assessment of the consequences (most probable outcome) with additional controls </a:t>
            </a:r>
          </a:p>
          <a:p>
            <a:pPr marL="342900" lvl="0" indent="-342900">
              <a:spcBef>
                <a:spcPts val="600"/>
              </a:spcBef>
              <a:buFont typeface="+mj-lt"/>
              <a:buAutoNum type="arabicPeriod" startAt="12"/>
            </a:pPr>
            <a:r>
              <a:rPr lang="en-US" sz="1400" dirty="0"/>
              <a:t>Assessment of the probability off the hazard event occurring</a:t>
            </a:r>
          </a:p>
          <a:p>
            <a:pPr marL="342900" lvl="0" indent="-342900">
              <a:spcBef>
                <a:spcPts val="600"/>
              </a:spcBef>
              <a:buFont typeface="+mj-lt"/>
              <a:buAutoNum type="arabicPeriod" startAt="12"/>
            </a:pPr>
            <a:r>
              <a:rPr lang="en-US" sz="1400" dirty="0"/>
              <a:t>Residual risk</a:t>
            </a:r>
          </a:p>
          <a:p>
            <a:pPr marL="342900" lvl="0" indent="-342900">
              <a:spcBef>
                <a:spcPts val="600"/>
              </a:spcBef>
              <a:buFont typeface="+mj-lt"/>
              <a:buAutoNum type="arabicPeriod" startAt="12"/>
            </a:pPr>
            <a:r>
              <a:rPr lang="en-US" sz="1400" dirty="0"/>
              <a:t>Elevate risk (yes/no)</a:t>
            </a:r>
          </a:p>
          <a:p>
            <a:pPr marL="342900" lvl="0" indent="-342900">
              <a:spcBef>
                <a:spcPts val="600"/>
              </a:spcBef>
              <a:buFont typeface="+mj-lt"/>
              <a:buAutoNum type="arabicPeriod" startAt="12"/>
            </a:pPr>
            <a:r>
              <a:rPr lang="en-US" sz="1400" dirty="0"/>
              <a:t>Permit activity to proceed (yes/no)</a:t>
            </a:r>
          </a:p>
          <a:p>
            <a:pPr lvl="0">
              <a:spcBef>
                <a:spcPts val="600"/>
              </a:spcBef>
            </a:pPr>
            <a:endParaRPr lang="en-US" sz="1600" dirty="0"/>
          </a:p>
          <a:p>
            <a:pPr lvl="0">
              <a:spcBef>
                <a:spcPts val="600"/>
              </a:spcBef>
            </a:pPr>
            <a:endParaRPr lang="en-US" sz="1600" dirty="0"/>
          </a:p>
          <a:p>
            <a:pPr lvl="0">
              <a:spcBef>
                <a:spcPts val="600"/>
              </a:spcBef>
            </a:pPr>
            <a:endParaRPr lang="en-US" sz="1600" dirty="0"/>
          </a:p>
        </p:txBody>
      </p:sp>
    </p:spTree>
    <p:extLst>
      <p:ext uri="{BB962C8B-B14F-4D97-AF65-F5344CB8AC3E}">
        <p14:creationId xmlns:p14="http://schemas.microsoft.com/office/powerpoint/2010/main" val="2936783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2A610-11E5-96B7-6F39-48FC39C22A80}"/>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E484110-984F-091F-AE38-656E02E8A461}"/>
              </a:ext>
            </a:extLst>
          </p:cNvPr>
          <p:cNvSpPr>
            <a:spLocks noGrp="1"/>
          </p:cNvSpPr>
          <p:nvPr>
            <p:ph type="sldNum" sz="quarter" idx="12"/>
          </p:nvPr>
        </p:nvSpPr>
        <p:spPr/>
        <p:txBody>
          <a:bodyPr/>
          <a:lstStyle/>
          <a:p>
            <a:r>
              <a:rPr lang="nb-NO"/>
              <a:t>Page </a:t>
            </a:r>
            <a:fld id="{62F8C147-E5C9-4E5A-BFDA-02BE385E1D0E}" type="slidenum">
              <a:rPr lang="nb-NO" smtClean="0"/>
              <a:pPr/>
              <a:t>28</a:t>
            </a:fld>
            <a:endParaRPr lang="nb-NO" dirty="0"/>
          </a:p>
        </p:txBody>
      </p:sp>
      <p:sp>
        <p:nvSpPr>
          <p:cNvPr id="10" name="Title 1">
            <a:extLst>
              <a:ext uri="{FF2B5EF4-FFF2-40B4-BE49-F238E27FC236}">
                <a16:creationId xmlns:a16="http://schemas.microsoft.com/office/drawing/2014/main" id="{F87081BA-767F-41A2-63C2-742F9B321AE6}"/>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The Risk Register</a:t>
            </a:r>
            <a:endParaRPr lang="en-US" sz="1800" dirty="0">
              <a:latin typeface="Arial"/>
              <a:cs typeface="Arial"/>
            </a:endParaRPr>
          </a:p>
        </p:txBody>
      </p:sp>
      <p:sp>
        <p:nvSpPr>
          <p:cNvPr id="9" name="TextBox 8">
            <a:extLst>
              <a:ext uri="{FF2B5EF4-FFF2-40B4-BE49-F238E27FC236}">
                <a16:creationId xmlns:a16="http://schemas.microsoft.com/office/drawing/2014/main" id="{4E5B2E84-B38F-D497-42FD-3587A3FED7B8}"/>
              </a:ext>
            </a:extLst>
          </p:cNvPr>
          <p:cNvSpPr txBox="1"/>
          <p:nvPr/>
        </p:nvSpPr>
        <p:spPr>
          <a:xfrm>
            <a:off x="457200" y="1219200"/>
            <a:ext cx="8153400" cy="4062651"/>
          </a:xfrm>
          <a:prstGeom prst="rect">
            <a:avLst/>
          </a:prstGeom>
          <a:noFill/>
        </p:spPr>
        <p:txBody>
          <a:bodyPr wrap="square" rtlCol="0">
            <a:spAutoFit/>
          </a:bodyPr>
          <a:lstStyle/>
          <a:p>
            <a:pPr lvl="0">
              <a:spcBef>
                <a:spcPts val="600"/>
              </a:spcBef>
            </a:pPr>
            <a:r>
              <a:rPr lang="en-US" sz="1600" dirty="0"/>
              <a:t>There are a myriad of online tools you and your company can use to input risks as well as controls and to track controls to completion. </a:t>
            </a:r>
          </a:p>
          <a:p>
            <a:pPr lvl="0">
              <a:spcBef>
                <a:spcPts val="600"/>
              </a:spcBef>
            </a:pPr>
            <a:endParaRPr lang="en-US" sz="1600" dirty="0"/>
          </a:p>
          <a:p>
            <a:pPr lvl="0">
              <a:spcBef>
                <a:spcPts val="600"/>
              </a:spcBef>
            </a:pPr>
            <a:r>
              <a:rPr lang="en-US" sz="1600" dirty="0"/>
              <a:t>If additional controls are not tracked, they are meaningless. </a:t>
            </a:r>
          </a:p>
          <a:p>
            <a:pPr lvl="0">
              <a:spcBef>
                <a:spcPts val="600"/>
              </a:spcBef>
            </a:pPr>
            <a:endParaRPr lang="en-US" sz="1600" dirty="0"/>
          </a:p>
          <a:p>
            <a:pPr lvl="0">
              <a:spcBef>
                <a:spcPts val="600"/>
              </a:spcBef>
            </a:pPr>
            <a:r>
              <a:rPr lang="en-US" sz="1600" dirty="0"/>
              <a:t>Each additional control shall have an owner.</a:t>
            </a:r>
          </a:p>
          <a:p>
            <a:pPr lvl="0">
              <a:spcBef>
                <a:spcPts val="600"/>
              </a:spcBef>
            </a:pPr>
            <a:endParaRPr lang="en-US" sz="1600" dirty="0"/>
          </a:p>
          <a:p>
            <a:pPr lvl="0">
              <a:spcBef>
                <a:spcPts val="600"/>
              </a:spcBef>
            </a:pPr>
            <a:r>
              <a:rPr lang="en-US" sz="1600" b="1" dirty="0"/>
              <a:t>Be careful not to overload one person with too many additional controls, a common error made in companies. </a:t>
            </a:r>
          </a:p>
          <a:p>
            <a:pPr lvl="0">
              <a:spcBef>
                <a:spcPts val="600"/>
              </a:spcBef>
            </a:pPr>
            <a:endParaRPr lang="en-US" sz="1600" b="1" dirty="0"/>
          </a:p>
          <a:p>
            <a:pPr lvl="0">
              <a:spcBef>
                <a:spcPts val="600"/>
              </a:spcBef>
            </a:pPr>
            <a:r>
              <a:rPr lang="en-US" sz="1600" dirty="0"/>
              <a:t>80:20 rule – giving 80% of the work to 20% of the people </a:t>
            </a:r>
          </a:p>
          <a:p>
            <a:pPr lvl="0">
              <a:spcBef>
                <a:spcPts val="600"/>
              </a:spcBef>
            </a:pPr>
            <a:endParaRPr lang="en-US" sz="1600" dirty="0"/>
          </a:p>
          <a:p>
            <a:pPr lvl="0">
              <a:spcBef>
                <a:spcPts val="600"/>
              </a:spcBef>
            </a:pPr>
            <a:endParaRPr lang="en-US" sz="1600" dirty="0"/>
          </a:p>
        </p:txBody>
      </p:sp>
      <p:sp>
        <p:nvSpPr>
          <p:cNvPr id="2" name="Multiplication Sign 1">
            <a:extLst>
              <a:ext uri="{FF2B5EF4-FFF2-40B4-BE49-F238E27FC236}">
                <a16:creationId xmlns:a16="http://schemas.microsoft.com/office/drawing/2014/main" id="{C02C608D-1188-1D0B-B782-C21CD6FF70B7}"/>
              </a:ext>
            </a:extLst>
          </p:cNvPr>
          <p:cNvSpPr/>
          <p:nvPr/>
        </p:nvSpPr>
        <p:spPr>
          <a:xfrm>
            <a:off x="5638800" y="4127604"/>
            <a:ext cx="685800" cy="60960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0137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EE6E2-0210-DA71-8B3E-510FC13443F2}"/>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E289C6E-B8EB-D4AD-C9D0-53D6CC41F04A}"/>
              </a:ext>
            </a:extLst>
          </p:cNvPr>
          <p:cNvSpPr>
            <a:spLocks noGrp="1"/>
          </p:cNvSpPr>
          <p:nvPr>
            <p:ph type="sldNum" sz="quarter" idx="12"/>
          </p:nvPr>
        </p:nvSpPr>
        <p:spPr/>
        <p:txBody>
          <a:bodyPr/>
          <a:lstStyle/>
          <a:p>
            <a:r>
              <a:rPr lang="nb-NO"/>
              <a:t>Page </a:t>
            </a:r>
            <a:fld id="{62F8C147-E5C9-4E5A-BFDA-02BE385E1D0E}" type="slidenum">
              <a:rPr lang="nb-NO" smtClean="0"/>
              <a:pPr/>
              <a:t>29</a:t>
            </a:fld>
            <a:endParaRPr lang="nb-NO" dirty="0"/>
          </a:p>
        </p:txBody>
      </p:sp>
      <p:sp>
        <p:nvSpPr>
          <p:cNvPr id="10" name="Title 1">
            <a:extLst>
              <a:ext uri="{FF2B5EF4-FFF2-40B4-BE49-F238E27FC236}">
                <a16:creationId xmlns:a16="http://schemas.microsoft.com/office/drawing/2014/main" id="{B26A8FCC-ED4C-D297-96A0-CC092C89C7A2}"/>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Roles</a:t>
            </a:r>
            <a:endParaRPr lang="en-US" sz="1800" dirty="0">
              <a:latin typeface="Arial"/>
              <a:cs typeface="Arial"/>
            </a:endParaRPr>
          </a:p>
        </p:txBody>
      </p:sp>
      <p:sp>
        <p:nvSpPr>
          <p:cNvPr id="9" name="TextBox 8">
            <a:extLst>
              <a:ext uri="{FF2B5EF4-FFF2-40B4-BE49-F238E27FC236}">
                <a16:creationId xmlns:a16="http://schemas.microsoft.com/office/drawing/2014/main" id="{42F8D9E6-54A4-9938-DE9C-1C39CA829148}"/>
              </a:ext>
            </a:extLst>
          </p:cNvPr>
          <p:cNvSpPr txBox="1"/>
          <p:nvPr/>
        </p:nvSpPr>
        <p:spPr>
          <a:xfrm>
            <a:off x="457200" y="1219200"/>
            <a:ext cx="8153400" cy="5770811"/>
          </a:xfrm>
          <a:prstGeom prst="rect">
            <a:avLst/>
          </a:prstGeom>
          <a:noFill/>
        </p:spPr>
        <p:txBody>
          <a:bodyPr wrap="square" rtlCol="0">
            <a:spAutoFit/>
          </a:bodyPr>
          <a:lstStyle/>
          <a:p>
            <a:pPr lvl="0">
              <a:spcBef>
                <a:spcPts val="600"/>
              </a:spcBef>
            </a:pPr>
            <a:r>
              <a:rPr lang="en-US" sz="1600" dirty="0"/>
              <a:t>A risk register and process in a company or at a site is </a:t>
            </a:r>
            <a:r>
              <a:rPr lang="en-US" sz="1600" dirty="0" err="1"/>
              <a:t>meaninless</a:t>
            </a:r>
            <a:r>
              <a:rPr lang="en-US" sz="1600" dirty="0"/>
              <a:t> with roles and responsibilities and accountability being clearly established</a:t>
            </a:r>
          </a:p>
          <a:p>
            <a:pPr lvl="0">
              <a:spcBef>
                <a:spcPts val="600"/>
              </a:spcBef>
            </a:pPr>
            <a:endParaRPr lang="en-US" sz="1600" dirty="0"/>
          </a:p>
          <a:p>
            <a:pPr lvl="0">
              <a:spcBef>
                <a:spcPts val="600"/>
              </a:spcBef>
            </a:pPr>
            <a:r>
              <a:rPr lang="en-US" sz="1600" b="1" dirty="0"/>
              <a:t>Risk Register Owner </a:t>
            </a:r>
            <a:r>
              <a:rPr lang="en-US" sz="1600" dirty="0"/>
              <a:t>– responsible for ensuring the register is developed and tracked in a manner that enables it to function to effectively reduce risks.</a:t>
            </a:r>
          </a:p>
          <a:p>
            <a:pPr lvl="0">
              <a:spcBef>
                <a:spcPts val="600"/>
              </a:spcBef>
            </a:pPr>
            <a:endParaRPr lang="en-US" sz="1600" dirty="0"/>
          </a:p>
          <a:p>
            <a:pPr lvl="0">
              <a:spcBef>
                <a:spcPts val="600"/>
              </a:spcBef>
            </a:pPr>
            <a:r>
              <a:rPr lang="en-US" sz="1600" b="1" dirty="0"/>
              <a:t>Risk Owner </a:t>
            </a:r>
            <a:r>
              <a:rPr lang="en-US" sz="1600" dirty="0"/>
              <a:t>– responsible for tracking the risk additional controls to completion and chasing overdue controls.</a:t>
            </a:r>
          </a:p>
          <a:p>
            <a:pPr lvl="0">
              <a:spcBef>
                <a:spcPts val="600"/>
              </a:spcBef>
            </a:pPr>
            <a:endParaRPr lang="en-US" sz="1600" dirty="0"/>
          </a:p>
          <a:p>
            <a:pPr lvl="0">
              <a:spcBef>
                <a:spcPts val="600"/>
              </a:spcBef>
            </a:pPr>
            <a:r>
              <a:rPr lang="en-US" sz="1600" b="1" dirty="0"/>
              <a:t>Existing Control owner </a:t>
            </a:r>
            <a:r>
              <a:rPr lang="en-US" sz="1600" dirty="0"/>
              <a:t>– these should be part of the operating mode of the </a:t>
            </a:r>
            <a:r>
              <a:rPr lang="en-US" sz="1600" dirty="0" err="1"/>
              <a:t>organisation</a:t>
            </a:r>
            <a:r>
              <a:rPr lang="en-US" sz="1600" dirty="0"/>
              <a:t> and should not be different to day to day management. </a:t>
            </a:r>
          </a:p>
          <a:p>
            <a:pPr lvl="0">
              <a:spcBef>
                <a:spcPts val="600"/>
              </a:spcBef>
            </a:pPr>
            <a:endParaRPr lang="en-US" sz="1600" dirty="0"/>
          </a:p>
          <a:p>
            <a:pPr lvl="0">
              <a:spcBef>
                <a:spcPts val="600"/>
              </a:spcBef>
            </a:pPr>
            <a:r>
              <a:rPr lang="en-US" sz="1600" dirty="0"/>
              <a:t>New controls owners – responsible for implementing the control in the manner in which it is described in the register, to effectively reduce risk. </a:t>
            </a:r>
          </a:p>
          <a:p>
            <a:pPr lvl="0">
              <a:spcBef>
                <a:spcPts val="600"/>
              </a:spcBef>
            </a:pPr>
            <a:endParaRPr lang="en-US" sz="1600" dirty="0"/>
          </a:p>
          <a:p>
            <a:pPr lvl="0">
              <a:spcBef>
                <a:spcPts val="600"/>
              </a:spcBef>
            </a:pPr>
            <a:endParaRPr lang="en-US" sz="1600" dirty="0"/>
          </a:p>
          <a:p>
            <a:pPr lvl="0">
              <a:spcBef>
                <a:spcPts val="600"/>
              </a:spcBef>
            </a:pPr>
            <a:r>
              <a:rPr lang="en-US" sz="1600" dirty="0"/>
              <a:t> </a:t>
            </a:r>
          </a:p>
          <a:p>
            <a:pPr lvl="0">
              <a:spcBef>
                <a:spcPts val="600"/>
              </a:spcBef>
            </a:pPr>
            <a:endParaRPr lang="en-US" sz="1600" dirty="0"/>
          </a:p>
          <a:p>
            <a:pPr lvl="0">
              <a:spcBef>
                <a:spcPts val="600"/>
              </a:spcBef>
            </a:pPr>
            <a:endParaRPr lang="en-US" sz="1600" dirty="0"/>
          </a:p>
        </p:txBody>
      </p:sp>
    </p:spTree>
    <p:extLst>
      <p:ext uri="{BB962C8B-B14F-4D97-AF65-F5344CB8AC3E}">
        <p14:creationId xmlns:p14="http://schemas.microsoft.com/office/powerpoint/2010/main" val="3216009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Learning outcomes</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3</a:t>
            </a:fld>
            <a:endParaRPr lang="nb-NO" dirty="0"/>
          </a:p>
        </p:txBody>
      </p:sp>
      <p:sp>
        <p:nvSpPr>
          <p:cNvPr id="8" name="TextBox 7"/>
          <p:cNvSpPr txBox="1"/>
          <p:nvPr/>
        </p:nvSpPr>
        <p:spPr>
          <a:xfrm>
            <a:off x="353476" y="1066800"/>
            <a:ext cx="8316486" cy="3770263"/>
          </a:xfrm>
          <a:prstGeom prst="rect">
            <a:avLst/>
          </a:prstGeom>
          <a:noFill/>
        </p:spPr>
        <p:txBody>
          <a:bodyPr wrap="square" rtlCol="0">
            <a:spAutoFit/>
          </a:bodyPr>
          <a:lstStyle/>
          <a:p>
            <a:pPr marL="285750" lvl="0" indent="-285750">
              <a:spcBef>
                <a:spcPts val="600"/>
              </a:spcBef>
              <a:buFont typeface="Arial" panose="020B0604020202020204" pitchFamily="34" charset="0"/>
              <a:buChar char="•"/>
            </a:pPr>
            <a:r>
              <a:rPr lang="en-US" sz="1600" dirty="0"/>
              <a:t>The basic of risk assessment </a:t>
            </a:r>
          </a:p>
          <a:p>
            <a:pPr marL="285750" indent="-285750">
              <a:spcBef>
                <a:spcPts val="600"/>
              </a:spcBef>
              <a:buFont typeface="Arial" panose="020B0604020202020204" pitchFamily="34" charset="0"/>
              <a:buChar char="•"/>
            </a:pPr>
            <a:r>
              <a:rPr lang="en-US" sz="1600" dirty="0"/>
              <a:t>Why assess risk</a:t>
            </a:r>
          </a:p>
          <a:p>
            <a:pPr marL="285750" indent="-285750">
              <a:spcBef>
                <a:spcPts val="600"/>
              </a:spcBef>
              <a:buFont typeface="Arial" panose="020B0604020202020204" pitchFamily="34" charset="0"/>
              <a:buChar char="•"/>
            </a:pPr>
            <a:r>
              <a:rPr lang="en-US" sz="1600" dirty="0"/>
              <a:t>How we assess risk</a:t>
            </a:r>
          </a:p>
          <a:p>
            <a:pPr marL="285750" lvl="0" indent="-285750">
              <a:spcBef>
                <a:spcPts val="600"/>
              </a:spcBef>
              <a:buFont typeface="Arial" panose="020B0604020202020204" pitchFamily="34" charset="0"/>
              <a:buChar char="•"/>
            </a:pPr>
            <a:r>
              <a:rPr lang="en-US" sz="1600" dirty="0"/>
              <a:t>Managing risk</a:t>
            </a:r>
          </a:p>
          <a:p>
            <a:pPr marL="285750" indent="-285750">
              <a:spcBef>
                <a:spcPts val="600"/>
              </a:spcBef>
              <a:buFont typeface="Arial" panose="020B0604020202020204" pitchFamily="34" charset="0"/>
              <a:buChar char="•"/>
            </a:pPr>
            <a:r>
              <a:rPr lang="en-US" sz="1600" dirty="0"/>
              <a:t>What is ALARP</a:t>
            </a:r>
          </a:p>
          <a:p>
            <a:pPr marL="285750" lvl="0" indent="-285750">
              <a:spcBef>
                <a:spcPts val="600"/>
              </a:spcBef>
              <a:buFont typeface="Arial" panose="020B0604020202020204" pitchFamily="34" charset="0"/>
              <a:buChar char="•"/>
            </a:pPr>
            <a:r>
              <a:rPr lang="en-US" sz="1600" dirty="0"/>
              <a:t>Tolerance</a:t>
            </a:r>
          </a:p>
          <a:p>
            <a:pPr marL="285750" lvl="0" indent="-285750">
              <a:spcBef>
                <a:spcPts val="600"/>
              </a:spcBef>
              <a:buFont typeface="Arial" panose="020B0604020202020204" pitchFamily="34" charset="0"/>
              <a:buChar char="•"/>
            </a:pPr>
            <a:r>
              <a:rPr lang="en-US" sz="1600" dirty="0"/>
              <a:t>Roles and responsibilities</a:t>
            </a:r>
          </a:p>
          <a:p>
            <a:pPr marL="285750" lvl="0" indent="-285750">
              <a:spcBef>
                <a:spcPts val="600"/>
              </a:spcBef>
              <a:buFont typeface="Arial" panose="020B0604020202020204" pitchFamily="34" charset="0"/>
              <a:buChar char="•"/>
            </a:pPr>
            <a:r>
              <a:rPr lang="en-US" sz="1600" dirty="0"/>
              <a:t>Why Risk management processes fail</a:t>
            </a:r>
          </a:p>
          <a:p>
            <a:pPr algn="just">
              <a:spcBef>
                <a:spcPts val="1200"/>
              </a:spcBef>
            </a:pPr>
            <a:endParaRPr lang="en-US" sz="1600" dirty="0"/>
          </a:p>
          <a:p>
            <a:pPr algn="just">
              <a:spcBef>
                <a:spcPts val="1200"/>
              </a:spcBef>
            </a:pPr>
            <a:endParaRPr lang="en-US" sz="1600" dirty="0"/>
          </a:p>
          <a:p>
            <a:pPr algn="just">
              <a:spcBef>
                <a:spcPts val="1200"/>
              </a:spcBef>
            </a:pPr>
            <a:endParaRPr lang="en-US" sz="1400" dirty="0"/>
          </a:p>
        </p:txBody>
      </p:sp>
    </p:spTree>
    <p:extLst>
      <p:ext uri="{BB962C8B-B14F-4D97-AF65-F5344CB8AC3E}">
        <p14:creationId xmlns:p14="http://schemas.microsoft.com/office/powerpoint/2010/main" val="1726200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5DAF7-F94A-7F74-87C2-0BD93F28DEC2}"/>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0A5AA3D-5491-C663-11BE-D9E19B2C39B8}"/>
              </a:ext>
            </a:extLst>
          </p:cNvPr>
          <p:cNvSpPr>
            <a:spLocks noGrp="1"/>
          </p:cNvSpPr>
          <p:nvPr>
            <p:ph type="sldNum" sz="quarter" idx="12"/>
          </p:nvPr>
        </p:nvSpPr>
        <p:spPr/>
        <p:txBody>
          <a:bodyPr/>
          <a:lstStyle/>
          <a:p>
            <a:r>
              <a:rPr lang="nb-NO"/>
              <a:t>Page </a:t>
            </a:r>
            <a:fld id="{62F8C147-E5C9-4E5A-BFDA-02BE385E1D0E}" type="slidenum">
              <a:rPr lang="nb-NO" smtClean="0"/>
              <a:pPr/>
              <a:t>30</a:t>
            </a:fld>
            <a:endParaRPr lang="nb-NO" dirty="0"/>
          </a:p>
        </p:txBody>
      </p:sp>
      <p:sp>
        <p:nvSpPr>
          <p:cNvPr id="10" name="Title 1">
            <a:extLst>
              <a:ext uri="{FF2B5EF4-FFF2-40B4-BE49-F238E27FC236}">
                <a16:creationId xmlns:a16="http://schemas.microsoft.com/office/drawing/2014/main" id="{9A3B8841-0C89-1591-B0AC-142572F9E203}"/>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Hierarchy of risks</a:t>
            </a:r>
            <a:endParaRPr lang="en-US" sz="1800" dirty="0">
              <a:latin typeface="Arial"/>
              <a:cs typeface="Arial"/>
            </a:endParaRPr>
          </a:p>
        </p:txBody>
      </p:sp>
      <p:sp>
        <p:nvSpPr>
          <p:cNvPr id="9" name="TextBox 8">
            <a:extLst>
              <a:ext uri="{FF2B5EF4-FFF2-40B4-BE49-F238E27FC236}">
                <a16:creationId xmlns:a16="http://schemas.microsoft.com/office/drawing/2014/main" id="{25B2FB68-796D-86D3-1B79-3375104BE01D}"/>
              </a:ext>
            </a:extLst>
          </p:cNvPr>
          <p:cNvSpPr txBox="1"/>
          <p:nvPr/>
        </p:nvSpPr>
        <p:spPr>
          <a:xfrm>
            <a:off x="457200" y="1219200"/>
            <a:ext cx="8153400" cy="3093154"/>
          </a:xfrm>
          <a:prstGeom prst="rect">
            <a:avLst/>
          </a:prstGeom>
          <a:noFill/>
        </p:spPr>
        <p:txBody>
          <a:bodyPr wrap="square" rtlCol="0">
            <a:spAutoFit/>
          </a:bodyPr>
          <a:lstStyle/>
          <a:p>
            <a:pPr lvl="0">
              <a:spcBef>
                <a:spcPts val="600"/>
              </a:spcBef>
            </a:pPr>
            <a:r>
              <a:rPr lang="en-US" sz="1600" dirty="0"/>
              <a:t>Your company needs the ability for significant risks to float up to the top of the company such that the senior management and/or Board of Directors understand the risks and approve the level of risk or significant spend.</a:t>
            </a:r>
          </a:p>
          <a:p>
            <a:pPr lvl="0">
              <a:spcBef>
                <a:spcPts val="600"/>
              </a:spcBef>
            </a:pPr>
            <a:endParaRPr lang="en-US" sz="1600" dirty="0"/>
          </a:p>
          <a:p>
            <a:pPr lvl="0">
              <a:spcBef>
                <a:spcPts val="600"/>
              </a:spcBef>
            </a:pPr>
            <a:endParaRPr lang="en-US" sz="1600" dirty="0"/>
          </a:p>
          <a:p>
            <a:pPr lvl="0">
              <a:spcBef>
                <a:spcPts val="600"/>
              </a:spcBef>
            </a:pPr>
            <a:endParaRPr lang="en-US" sz="1600" dirty="0"/>
          </a:p>
          <a:p>
            <a:pPr lvl="0">
              <a:spcBef>
                <a:spcPts val="600"/>
              </a:spcBef>
            </a:pPr>
            <a:endParaRPr lang="en-US" sz="1600" dirty="0"/>
          </a:p>
          <a:p>
            <a:pPr lvl="0">
              <a:spcBef>
                <a:spcPts val="600"/>
              </a:spcBef>
            </a:pPr>
            <a:r>
              <a:rPr lang="en-US" sz="1600" dirty="0"/>
              <a:t> </a:t>
            </a:r>
          </a:p>
          <a:p>
            <a:pPr lvl="0">
              <a:spcBef>
                <a:spcPts val="600"/>
              </a:spcBef>
            </a:pPr>
            <a:endParaRPr lang="en-US" sz="1600" dirty="0"/>
          </a:p>
          <a:p>
            <a:pPr lvl="0">
              <a:spcBef>
                <a:spcPts val="600"/>
              </a:spcBef>
            </a:pPr>
            <a:endParaRPr lang="en-US" sz="1600" dirty="0"/>
          </a:p>
        </p:txBody>
      </p:sp>
      <p:graphicFrame>
        <p:nvGraphicFramePr>
          <p:cNvPr id="2" name="Diagram 1">
            <a:extLst>
              <a:ext uri="{FF2B5EF4-FFF2-40B4-BE49-F238E27FC236}">
                <a16:creationId xmlns:a16="http://schemas.microsoft.com/office/drawing/2014/main" id="{313F6940-03E2-9351-3889-0A3ED804FD5D}"/>
              </a:ext>
            </a:extLst>
          </p:cNvPr>
          <p:cNvGraphicFramePr/>
          <p:nvPr>
            <p:extLst>
              <p:ext uri="{D42A27DB-BD31-4B8C-83A1-F6EECF244321}">
                <p14:modId xmlns:p14="http://schemas.microsoft.com/office/powerpoint/2010/main" val="1103899192"/>
              </p:ext>
            </p:extLst>
          </p:nvPr>
        </p:nvGraphicFramePr>
        <p:xfrm>
          <a:off x="148739" y="2627114"/>
          <a:ext cx="4343400" cy="218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D2DEC21-925F-DE17-9AE1-B1C87FF0F9AB}"/>
              </a:ext>
            </a:extLst>
          </p:cNvPr>
          <p:cNvSpPr txBox="1"/>
          <p:nvPr/>
        </p:nvSpPr>
        <p:spPr>
          <a:xfrm>
            <a:off x="3886202" y="2333690"/>
            <a:ext cx="4571998" cy="584775"/>
          </a:xfrm>
          <a:prstGeom prst="rect">
            <a:avLst/>
          </a:prstGeom>
          <a:noFill/>
        </p:spPr>
        <p:txBody>
          <a:bodyPr wrap="square" rtlCol="0">
            <a:spAutoFit/>
          </a:bodyPr>
          <a:lstStyle/>
          <a:p>
            <a:pPr lvl="0">
              <a:spcBef>
                <a:spcPts val="600"/>
              </a:spcBef>
            </a:pPr>
            <a:r>
              <a:rPr lang="en-US" sz="1600" dirty="0"/>
              <a:t>This is best achieved through an online risk tool, however can be achieved manually</a:t>
            </a:r>
          </a:p>
        </p:txBody>
      </p:sp>
    </p:spTree>
    <p:extLst>
      <p:ext uri="{BB962C8B-B14F-4D97-AF65-F5344CB8AC3E}">
        <p14:creationId xmlns:p14="http://schemas.microsoft.com/office/powerpoint/2010/main" val="1200049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AFD3C-1693-72B3-D4D0-B6B16257791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A0B234E-9243-6BEC-181B-8FCA5DEE5C7C}"/>
              </a:ext>
            </a:extLst>
          </p:cNvPr>
          <p:cNvSpPr>
            <a:spLocks noGrp="1"/>
          </p:cNvSpPr>
          <p:nvPr>
            <p:ph type="sldNum" sz="quarter" idx="12"/>
          </p:nvPr>
        </p:nvSpPr>
        <p:spPr/>
        <p:txBody>
          <a:bodyPr/>
          <a:lstStyle/>
          <a:p>
            <a:r>
              <a:rPr lang="nb-NO"/>
              <a:t>Page </a:t>
            </a:r>
            <a:fld id="{62F8C147-E5C9-4E5A-BFDA-02BE385E1D0E}" type="slidenum">
              <a:rPr lang="nb-NO" smtClean="0"/>
              <a:pPr/>
              <a:t>31</a:t>
            </a:fld>
            <a:endParaRPr lang="nb-NO" dirty="0"/>
          </a:p>
        </p:txBody>
      </p:sp>
      <p:sp>
        <p:nvSpPr>
          <p:cNvPr id="10" name="Title 1">
            <a:extLst>
              <a:ext uri="{FF2B5EF4-FFF2-40B4-BE49-F238E27FC236}">
                <a16:creationId xmlns:a16="http://schemas.microsoft.com/office/drawing/2014/main" id="{F5DD1EDF-C850-63FB-BBDD-43B11E33AC83}"/>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Why does the risk management process break down?</a:t>
            </a:r>
            <a:endParaRPr lang="en-US" sz="1800" dirty="0">
              <a:latin typeface="Arial"/>
              <a:cs typeface="Arial"/>
            </a:endParaRPr>
          </a:p>
        </p:txBody>
      </p:sp>
      <p:sp>
        <p:nvSpPr>
          <p:cNvPr id="9" name="TextBox 8">
            <a:extLst>
              <a:ext uri="{FF2B5EF4-FFF2-40B4-BE49-F238E27FC236}">
                <a16:creationId xmlns:a16="http://schemas.microsoft.com/office/drawing/2014/main" id="{7083B623-C70A-535D-9351-F6EC5046DFFF}"/>
              </a:ext>
            </a:extLst>
          </p:cNvPr>
          <p:cNvSpPr txBox="1"/>
          <p:nvPr/>
        </p:nvSpPr>
        <p:spPr>
          <a:xfrm>
            <a:off x="457200" y="1219200"/>
            <a:ext cx="8305800" cy="4708981"/>
          </a:xfrm>
          <a:prstGeom prst="rect">
            <a:avLst/>
          </a:prstGeom>
          <a:noFill/>
        </p:spPr>
        <p:txBody>
          <a:bodyPr wrap="square" rtlCol="0">
            <a:spAutoFit/>
          </a:bodyPr>
          <a:lstStyle/>
          <a:p>
            <a:pPr marL="285750" lvl="0" indent="-285750">
              <a:spcBef>
                <a:spcPts val="600"/>
              </a:spcBef>
              <a:buFont typeface="Arial" panose="020B0604020202020204" pitchFamily="34" charset="0"/>
              <a:buChar char="•"/>
            </a:pPr>
            <a:r>
              <a:rPr lang="en-US" sz="1600" dirty="0"/>
              <a:t>Lack of senior management support</a:t>
            </a:r>
          </a:p>
          <a:p>
            <a:pPr marL="285750" lvl="0" indent="-285750">
              <a:spcBef>
                <a:spcPts val="600"/>
              </a:spcBef>
              <a:buFont typeface="Arial" panose="020B0604020202020204" pitchFamily="34" charset="0"/>
              <a:buChar char="•"/>
            </a:pPr>
            <a:r>
              <a:rPr lang="en-US" sz="1600" dirty="0"/>
              <a:t>Insufficient time to undertake risk assessment</a:t>
            </a:r>
          </a:p>
          <a:p>
            <a:pPr marL="285750" lvl="0" indent="-285750">
              <a:spcBef>
                <a:spcPts val="600"/>
              </a:spcBef>
              <a:buFont typeface="Arial" panose="020B0604020202020204" pitchFamily="34" charset="0"/>
              <a:buChar char="•"/>
            </a:pPr>
            <a:r>
              <a:rPr lang="en-US" sz="1600" dirty="0"/>
              <a:t>Registers are Excel spreadsheets on hard drives – vulnerable to uncontrolled change and loss</a:t>
            </a:r>
          </a:p>
          <a:p>
            <a:pPr marL="285750" lvl="0" indent="-285750">
              <a:spcBef>
                <a:spcPts val="600"/>
              </a:spcBef>
              <a:buFont typeface="Arial" panose="020B0604020202020204" pitchFamily="34" charset="0"/>
              <a:buChar char="•"/>
            </a:pPr>
            <a:r>
              <a:rPr lang="en-US" sz="1600" dirty="0"/>
              <a:t>No definition of Tolerability set for the company</a:t>
            </a:r>
          </a:p>
          <a:p>
            <a:pPr marL="285750" lvl="0" indent="-285750">
              <a:spcBef>
                <a:spcPts val="600"/>
              </a:spcBef>
              <a:buFont typeface="Arial" panose="020B0604020202020204" pitchFamily="34" charset="0"/>
              <a:buChar char="•"/>
            </a:pPr>
            <a:r>
              <a:rPr lang="en-US" sz="1600" dirty="0"/>
              <a:t>Insufficient competent people to undertake assessment </a:t>
            </a:r>
          </a:p>
          <a:p>
            <a:pPr marL="285750" lvl="0" indent="-285750">
              <a:spcBef>
                <a:spcPts val="600"/>
              </a:spcBef>
              <a:buFont typeface="Arial" panose="020B0604020202020204" pitchFamily="34" charset="0"/>
              <a:buChar char="•"/>
            </a:pPr>
            <a:r>
              <a:rPr lang="en-US" sz="1600" dirty="0"/>
              <a:t>People who will implement the controls not involved</a:t>
            </a:r>
          </a:p>
          <a:p>
            <a:pPr marL="285750" lvl="0" indent="-285750">
              <a:spcBef>
                <a:spcPts val="600"/>
              </a:spcBef>
              <a:buFont typeface="Arial" panose="020B0604020202020204" pitchFamily="34" charset="0"/>
              <a:buChar char="•"/>
            </a:pPr>
            <a:r>
              <a:rPr lang="en-US" sz="1600" dirty="0"/>
              <a:t>Insufficient planning and review time </a:t>
            </a:r>
          </a:p>
          <a:p>
            <a:pPr marL="285750" lvl="0" indent="-285750">
              <a:spcBef>
                <a:spcPts val="600"/>
              </a:spcBef>
              <a:buFont typeface="Arial" panose="020B0604020202020204" pitchFamily="34" charset="0"/>
              <a:buChar char="•"/>
            </a:pPr>
            <a:r>
              <a:rPr lang="en-US" sz="1600" dirty="0"/>
              <a:t>Methodology is unclear (not understood by all)</a:t>
            </a:r>
          </a:p>
          <a:p>
            <a:pPr marL="285750" lvl="0" indent="-285750">
              <a:spcBef>
                <a:spcPts val="600"/>
              </a:spcBef>
              <a:buFont typeface="Arial" panose="020B0604020202020204" pitchFamily="34" charset="0"/>
              <a:buChar char="•"/>
            </a:pPr>
            <a:r>
              <a:rPr lang="en-US" sz="1600" dirty="0"/>
              <a:t>Chairperson or risk guide not strong enough and not controlling the process</a:t>
            </a:r>
          </a:p>
          <a:p>
            <a:pPr marL="285750" lvl="0" indent="-285750">
              <a:spcBef>
                <a:spcPts val="600"/>
              </a:spcBef>
              <a:buFont typeface="Arial" panose="020B0604020202020204" pitchFamily="34" charset="0"/>
              <a:buChar char="•"/>
            </a:pPr>
            <a:r>
              <a:rPr lang="en-US" sz="1600" dirty="0"/>
              <a:t>Focus on only worst probable outcome – there is a need to understand the worst possible.</a:t>
            </a:r>
          </a:p>
          <a:p>
            <a:pPr marL="285750" lvl="0" indent="-285750">
              <a:spcBef>
                <a:spcPts val="600"/>
              </a:spcBef>
              <a:buFont typeface="Arial" panose="020B0604020202020204" pitchFamily="34" charset="0"/>
              <a:buChar char="•"/>
            </a:pPr>
            <a:r>
              <a:rPr lang="en-US" sz="1600" dirty="0"/>
              <a:t>No focus on creeping change risks</a:t>
            </a:r>
          </a:p>
          <a:p>
            <a:pPr marL="285750" lvl="0" indent="-285750">
              <a:spcBef>
                <a:spcPts val="600"/>
              </a:spcBef>
              <a:buFont typeface="Arial" panose="020B0604020202020204" pitchFamily="34" charset="0"/>
              <a:buChar char="•"/>
            </a:pPr>
            <a:r>
              <a:rPr lang="en-US" sz="1600" dirty="0"/>
              <a:t>Individual risk owners not assigned nor held accountable for tracking risk</a:t>
            </a:r>
          </a:p>
          <a:p>
            <a:pPr marL="285750" lvl="0" indent="-285750">
              <a:spcBef>
                <a:spcPts val="600"/>
              </a:spcBef>
              <a:buFont typeface="Arial" panose="020B0604020202020204" pitchFamily="34" charset="0"/>
              <a:buChar char="•"/>
            </a:pPr>
            <a:r>
              <a:rPr lang="en-US" sz="1600" dirty="0"/>
              <a:t>One person holds too many risks to reasonably track</a:t>
            </a:r>
          </a:p>
        </p:txBody>
      </p:sp>
    </p:spTree>
    <p:extLst>
      <p:ext uri="{BB962C8B-B14F-4D97-AF65-F5344CB8AC3E}">
        <p14:creationId xmlns:p14="http://schemas.microsoft.com/office/powerpoint/2010/main" val="1599036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9BBCD-EEAE-7398-6162-30E5ACFA76A4}"/>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6533D7F-73E1-3572-64BE-8D4C8BA6785D}"/>
              </a:ext>
            </a:extLst>
          </p:cNvPr>
          <p:cNvSpPr>
            <a:spLocks noGrp="1"/>
          </p:cNvSpPr>
          <p:nvPr>
            <p:ph type="sldNum" sz="quarter" idx="12"/>
          </p:nvPr>
        </p:nvSpPr>
        <p:spPr/>
        <p:txBody>
          <a:bodyPr/>
          <a:lstStyle/>
          <a:p>
            <a:r>
              <a:rPr lang="nb-NO"/>
              <a:t>Page </a:t>
            </a:r>
            <a:fld id="{62F8C147-E5C9-4E5A-BFDA-02BE385E1D0E}" type="slidenum">
              <a:rPr lang="nb-NO" smtClean="0"/>
              <a:pPr/>
              <a:t>32</a:t>
            </a:fld>
            <a:endParaRPr lang="nb-NO" dirty="0"/>
          </a:p>
        </p:txBody>
      </p:sp>
      <p:sp>
        <p:nvSpPr>
          <p:cNvPr id="10" name="Title 1">
            <a:extLst>
              <a:ext uri="{FF2B5EF4-FFF2-40B4-BE49-F238E27FC236}">
                <a16:creationId xmlns:a16="http://schemas.microsoft.com/office/drawing/2014/main" id="{B68DC5CE-831F-BCC1-846C-0F5758C24934}"/>
              </a:ext>
            </a:extLst>
          </p:cNvPr>
          <p:cNvSpPr txBox="1">
            <a:spLocks/>
          </p:cNvSpPr>
          <p:nvPr/>
        </p:nvSpPr>
        <p:spPr>
          <a:xfrm>
            <a:off x="505876" y="76200"/>
            <a:ext cx="8561924" cy="973761"/>
          </a:xfrm>
          <a:prstGeom prst="rect">
            <a:avLst/>
          </a:prstGeom>
        </p:spPr>
        <p:txBody>
          <a:bodyPr vert="horz" lIns="0" tIns="0" rIns="0" bIns="0" rtlCol="0" anchor="b">
            <a:normAutofit/>
          </a:bodyPr>
          <a:lstStyle>
            <a:lvl1pPr algn="l" defTabSz="914400" rtl="0" eaLnBrk="1" latinLnBrk="0" hangingPunct="1">
              <a:spcBef>
                <a:spcPct val="0"/>
              </a:spcBef>
              <a:buNone/>
              <a:defRPr sz="3000" kern="1200">
                <a:solidFill>
                  <a:schemeClr val="tx1"/>
                </a:solidFill>
                <a:latin typeface="+mj-lt"/>
                <a:ea typeface="+mj-ea"/>
                <a:cs typeface="+mj-cs"/>
              </a:defRPr>
            </a:lvl1pPr>
          </a:lstStyle>
          <a:p>
            <a:r>
              <a:rPr lang="en-US" sz="2800" dirty="0">
                <a:latin typeface="Arial"/>
                <a:cs typeface="Arial"/>
              </a:rPr>
              <a:t>Why does the risk management process break down?</a:t>
            </a:r>
            <a:endParaRPr lang="en-US" sz="1800" dirty="0">
              <a:latin typeface="Arial"/>
              <a:cs typeface="Arial"/>
            </a:endParaRPr>
          </a:p>
        </p:txBody>
      </p:sp>
      <p:sp>
        <p:nvSpPr>
          <p:cNvPr id="9" name="TextBox 8">
            <a:extLst>
              <a:ext uri="{FF2B5EF4-FFF2-40B4-BE49-F238E27FC236}">
                <a16:creationId xmlns:a16="http://schemas.microsoft.com/office/drawing/2014/main" id="{E15D151F-4380-7F18-AD6B-2382E4F9370C}"/>
              </a:ext>
            </a:extLst>
          </p:cNvPr>
          <p:cNvSpPr txBox="1"/>
          <p:nvPr/>
        </p:nvSpPr>
        <p:spPr>
          <a:xfrm>
            <a:off x="457200" y="1219200"/>
            <a:ext cx="8610600" cy="4955203"/>
          </a:xfrm>
          <a:prstGeom prst="rect">
            <a:avLst/>
          </a:prstGeom>
          <a:noFill/>
        </p:spPr>
        <p:txBody>
          <a:bodyPr wrap="square" rtlCol="0">
            <a:spAutoFit/>
          </a:bodyPr>
          <a:lstStyle/>
          <a:p>
            <a:pPr marL="285750" lvl="0" indent="-285750">
              <a:spcBef>
                <a:spcPts val="600"/>
              </a:spcBef>
              <a:buFont typeface="Arial" panose="020B0604020202020204" pitchFamily="34" charset="0"/>
              <a:buChar char="•"/>
            </a:pPr>
            <a:r>
              <a:rPr lang="en-US" sz="1600" dirty="0"/>
              <a:t>New controls required do not have assigned owners</a:t>
            </a:r>
          </a:p>
          <a:p>
            <a:pPr marL="285750" lvl="0" indent="-285750">
              <a:spcBef>
                <a:spcPts val="600"/>
              </a:spcBef>
              <a:buFont typeface="Arial" panose="020B0604020202020204" pitchFamily="34" charset="0"/>
              <a:buChar char="•"/>
            </a:pPr>
            <a:r>
              <a:rPr lang="en-US" sz="1600" dirty="0"/>
              <a:t>New controls required are not worded in a manner that enables them to be completed (SMART)</a:t>
            </a:r>
          </a:p>
          <a:p>
            <a:pPr marL="285750" lvl="0" indent="-285750">
              <a:spcBef>
                <a:spcPts val="600"/>
              </a:spcBef>
              <a:buFont typeface="Arial" panose="020B0604020202020204" pitchFamily="34" charset="0"/>
              <a:buChar char="•"/>
            </a:pPr>
            <a:r>
              <a:rPr lang="en-US" sz="1600" dirty="0"/>
              <a:t>People who </a:t>
            </a:r>
            <a:r>
              <a:rPr lang="en-US" sz="1600" dirty="0" err="1"/>
              <a:t>who</a:t>
            </a:r>
            <a:r>
              <a:rPr lang="en-US" sz="1600" dirty="0"/>
              <a:t> will put controls in place were not consulted before actions were agreed.</a:t>
            </a:r>
          </a:p>
          <a:p>
            <a:pPr marL="285750" lvl="0" indent="-285750">
              <a:spcBef>
                <a:spcPts val="600"/>
              </a:spcBef>
              <a:buFont typeface="Arial" panose="020B0604020202020204" pitchFamily="34" charset="0"/>
              <a:buChar char="•"/>
            </a:pPr>
            <a:r>
              <a:rPr lang="en-US" sz="1600" dirty="0"/>
              <a:t>Risk controls are not explained to the people they impact </a:t>
            </a:r>
          </a:p>
          <a:p>
            <a:pPr marL="285750" lvl="0" indent="-285750">
              <a:spcBef>
                <a:spcPts val="600"/>
              </a:spcBef>
              <a:buFont typeface="Arial" panose="020B0604020202020204" pitchFamily="34" charset="0"/>
              <a:buChar char="•"/>
            </a:pPr>
            <a:r>
              <a:rPr lang="en-US" sz="1600" dirty="0"/>
              <a:t>Risk controls are </a:t>
            </a:r>
            <a:r>
              <a:rPr lang="en-US" sz="1600" dirty="0" err="1"/>
              <a:t>nopt</a:t>
            </a:r>
            <a:r>
              <a:rPr lang="en-US" sz="1600" dirty="0"/>
              <a:t> embedded in the way the company works</a:t>
            </a:r>
          </a:p>
          <a:p>
            <a:pPr marL="285750" lvl="0" indent="-285750">
              <a:spcBef>
                <a:spcPts val="600"/>
              </a:spcBef>
              <a:buFont typeface="Arial" panose="020B0604020202020204" pitchFamily="34" charset="0"/>
              <a:buChar char="•"/>
            </a:pPr>
            <a:r>
              <a:rPr lang="en-US" sz="1600" dirty="0"/>
              <a:t>No risk tracking process in place</a:t>
            </a:r>
          </a:p>
          <a:p>
            <a:pPr marL="285750" lvl="0" indent="-285750">
              <a:spcBef>
                <a:spcPts val="600"/>
              </a:spcBef>
              <a:buFont typeface="Arial" panose="020B0604020202020204" pitchFamily="34" charset="0"/>
              <a:buChar char="•"/>
            </a:pPr>
            <a:r>
              <a:rPr lang="en-US" sz="1600" dirty="0"/>
              <a:t>Over reliance on a single person for too many controls to reasonably put in place.</a:t>
            </a:r>
          </a:p>
          <a:p>
            <a:pPr marL="285750" lvl="0" indent="-285750">
              <a:spcBef>
                <a:spcPts val="600"/>
              </a:spcBef>
              <a:buFont typeface="Arial" panose="020B0604020202020204" pitchFamily="34" charset="0"/>
              <a:buChar char="•"/>
            </a:pPr>
            <a:r>
              <a:rPr lang="en-US" sz="1600" dirty="0"/>
              <a:t>No escalation process for missed deadlines for new controls (risk reduction)</a:t>
            </a:r>
          </a:p>
          <a:p>
            <a:pPr marL="285750" lvl="0" indent="-285750">
              <a:spcBef>
                <a:spcPts val="600"/>
              </a:spcBef>
              <a:buFont typeface="Arial" panose="020B0604020202020204" pitchFamily="34" charset="0"/>
              <a:buChar char="•"/>
            </a:pPr>
            <a:r>
              <a:rPr lang="en-US" sz="1600" dirty="0"/>
              <a:t>No escalation process for intolerable and/or high residual risks for the attention of more senior management/board of Directors </a:t>
            </a:r>
          </a:p>
          <a:p>
            <a:pPr marL="285750" lvl="0" indent="-285750">
              <a:spcBef>
                <a:spcPts val="600"/>
              </a:spcBef>
              <a:buFont typeface="Arial" panose="020B0604020202020204" pitchFamily="34" charset="0"/>
              <a:buChar char="•"/>
            </a:pPr>
            <a:r>
              <a:rPr lang="en-US" sz="1600" dirty="0"/>
              <a:t>No fixed hierarchy of risk assessments in the </a:t>
            </a:r>
            <a:r>
              <a:rPr lang="en-US" sz="1600" dirty="0" err="1"/>
              <a:t>organisation</a:t>
            </a:r>
            <a:r>
              <a:rPr lang="en-US" sz="1600" dirty="0"/>
              <a:t> to enable senior management to understand significant risks across the </a:t>
            </a:r>
            <a:r>
              <a:rPr lang="en-US" sz="1600" dirty="0" err="1"/>
              <a:t>organisation</a:t>
            </a:r>
            <a:endParaRPr lang="en-US" sz="1600" dirty="0"/>
          </a:p>
          <a:p>
            <a:pPr marL="285750" lvl="0" indent="-285750">
              <a:spcBef>
                <a:spcPts val="600"/>
              </a:spcBef>
              <a:buFont typeface="Arial" panose="020B0604020202020204" pitchFamily="34" charset="0"/>
              <a:buChar char="•"/>
            </a:pPr>
            <a:r>
              <a:rPr lang="en-US" sz="1600" dirty="0"/>
              <a:t>No senior management and/or Board risk review process.</a:t>
            </a:r>
          </a:p>
          <a:p>
            <a:pPr lvl="0">
              <a:spcBef>
                <a:spcPts val="600"/>
              </a:spcBef>
            </a:pPr>
            <a:endParaRPr lang="en-US" sz="1600" dirty="0"/>
          </a:p>
          <a:p>
            <a:pPr lvl="0">
              <a:spcBef>
                <a:spcPts val="600"/>
              </a:spcBef>
            </a:pPr>
            <a:endParaRPr lang="en-US" sz="1600" dirty="0"/>
          </a:p>
        </p:txBody>
      </p:sp>
    </p:spTree>
    <p:extLst>
      <p:ext uri="{BB962C8B-B14F-4D97-AF65-F5344CB8AC3E}">
        <p14:creationId xmlns:p14="http://schemas.microsoft.com/office/powerpoint/2010/main" val="759886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5181600"/>
            <a:ext cx="8561924" cy="973761"/>
          </a:xfrm>
        </p:spPr>
        <p:txBody>
          <a:bodyPr>
            <a:normAutofit fontScale="90000"/>
          </a:bodyPr>
          <a:lstStyle/>
          <a:p>
            <a:pPr algn="ctr"/>
            <a:r>
              <a:rPr lang="en-US" sz="2800" b="1">
                <a:latin typeface="Arial"/>
                <a:cs typeface="Arial"/>
              </a:rPr>
              <a:t>Thank you </a:t>
            </a:r>
            <a:r>
              <a:rPr lang="en-US" sz="2800" b="1" dirty="0">
                <a:latin typeface="Arial"/>
                <a:cs typeface="Arial"/>
              </a:rPr>
              <a:t>for accessing this presentation</a:t>
            </a:r>
            <a:br>
              <a:rPr lang="en-US" sz="2800" b="1" dirty="0">
                <a:latin typeface="Arial"/>
                <a:cs typeface="Arial"/>
              </a:rPr>
            </a:br>
            <a:br>
              <a:rPr lang="en-US" sz="2800" b="1" dirty="0">
                <a:latin typeface="Arial"/>
                <a:cs typeface="Arial"/>
              </a:rPr>
            </a:br>
            <a:r>
              <a:rPr lang="en-US" sz="2800" b="1" dirty="0">
                <a:latin typeface="Arial"/>
                <a:cs typeface="Arial"/>
              </a:rPr>
              <a:t>For further questions or advice on risk management in addition to:</a:t>
            </a:r>
            <a:br>
              <a:rPr lang="en-US" sz="2800" b="1" dirty="0">
                <a:latin typeface="Arial"/>
                <a:cs typeface="Arial"/>
              </a:rPr>
            </a:br>
            <a:r>
              <a:rPr lang="en-US" sz="2800" b="1" dirty="0">
                <a:latin typeface="Arial"/>
                <a:cs typeface="Arial"/>
              </a:rPr>
              <a:t>company culture</a:t>
            </a:r>
            <a:br>
              <a:rPr lang="en-US" sz="2800" b="1" dirty="0">
                <a:latin typeface="Arial"/>
                <a:cs typeface="Arial"/>
              </a:rPr>
            </a:br>
            <a:r>
              <a:rPr lang="en-US" sz="2800" b="1" dirty="0">
                <a:latin typeface="Arial"/>
                <a:cs typeface="Arial"/>
              </a:rPr>
              <a:t>leadership development </a:t>
            </a:r>
            <a:br>
              <a:rPr lang="en-US" sz="2800" b="1" dirty="0">
                <a:latin typeface="Arial"/>
                <a:cs typeface="Arial"/>
              </a:rPr>
            </a:br>
            <a:r>
              <a:rPr lang="en-US" sz="2800" b="1" dirty="0">
                <a:latin typeface="Arial"/>
                <a:cs typeface="Arial"/>
              </a:rPr>
              <a:t>incident investigation</a:t>
            </a:r>
            <a:br>
              <a:rPr lang="en-US" sz="2800" b="1" dirty="0">
                <a:latin typeface="Arial"/>
                <a:cs typeface="Arial"/>
              </a:rPr>
            </a:br>
            <a:r>
              <a:rPr lang="en-US" sz="2800" b="1" dirty="0">
                <a:latin typeface="Arial"/>
                <a:cs typeface="Arial"/>
              </a:rPr>
              <a:t>please email me at:</a:t>
            </a:r>
            <a:br>
              <a:rPr lang="en-US" sz="2800" b="1" dirty="0">
                <a:latin typeface="Arial"/>
                <a:cs typeface="Arial"/>
              </a:rPr>
            </a:br>
            <a:r>
              <a:rPr lang="en-US" sz="2800" b="1" dirty="0">
                <a:latin typeface="Arial"/>
                <a:cs typeface="Arial"/>
                <a:hlinkClick r:id="rId3"/>
              </a:rPr>
              <a:t>john.slater@jsrladvisory.com</a:t>
            </a:r>
            <a:br>
              <a:rPr lang="en-US" sz="2800" b="1" dirty="0">
                <a:latin typeface="Arial"/>
                <a:cs typeface="Arial"/>
              </a:rPr>
            </a:br>
            <a:r>
              <a:rPr lang="en-US" sz="2800" b="1" dirty="0">
                <a:latin typeface="Arial"/>
                <a:cs typeface="Arial"/>
              </a:rPr>
              <a:t>or visit my website at</a:t>
            </a:r>
            <a:br>
              <a:rPr lang="en-US" sz="2800" b="1" dirty="0">
                <a:latin typeface="Arial"/>
                <a:cs typeface="Arial"/>
              </a:rPr>
            </a:br>
            <a:r>
              <a:rPr lang="en-US" sz="2800" b="1" dirty="0">
                <a:latin typeface="Arial"/>
                <a:cs typeface="Arial"/>
              </a:rPr>
              <a:t>jsrladvisory.com</a:t>
            </a:r>
            <a:br>
              <a:rPr lang="en-US" sz="2800" b="1" dirty="0">
                <a:latin typeface="Arial"/>
                <a:cs typeface="Arial"/>
              </a:rPr>
            </a:br>
            <a:br>
              <a:rPr lang="en-US" sz="2800" b="1" dirty="0">
                <a:latin typeface="Arial"/>
                <a:cs typeface="Arial"/>
              </a:rPr>
            </a:br>
            <a:br>
              <a:rPr lang="en-US" sz="2800" b="1" dirty="0">
                <a:latin typeface="Arial"/>
                <a:cs typeface="Arial"/>
              </a:rPr>
            </a:br>
            <a:endParaRPr lang="en-US" sz="1800" b="1" dirty="0">
              <a:latin typeface="Arial"/>
              <a:cs typeface="Arial"/>
            </a:endParaRPr>
          </a:p>
        </p:txBody>
      </p:sp>
      <p:sp>
        <p:nvSpPr>
          <p:cNvPr id="6" name="Slide Number Placeholder 5"/>
          <p:cNvSpPr>
            <a:spLocks noGrp="1"/>
          </p:cNvSpPr>
          <p:nvPr>
            <p:ph type="sldNum" sz="quarter" idx="12"/>
          </p:nvPr>
        </p:nvSpPr>
        <p:spPr/>
        <p:txBody>
          <a:bodyPr/>
          <a:lstStyle/>
          <a:p>
            <a:r>
              <a:rPr lang="nb-NO" dirty="0"/>
              <a:t>Page </a:t>
            </a:r>
            <a:fld id="{62F8C147-E5C9-4E5A-BFDA-02BE385E1D0E}" type="slidenum">
              <a:rPr lang="nb-NO" smtClean="0"/>
              <a:pPr/>
              <a:t>33</a:t>
            </a:fld>
            <a:endParaRPr lang="nb-NO" dirty="0"/>
          </a:p>
        </p:txBody>
      </p:sp>
    </p:spTree>
    <p:extLst>
      <p:ext uri="{BB962C8B-B14F-4D97-AF65-F5344CB8AC3E}">
        <p14:creationId xmlns:p14="http://schemas.microsoft.com/office/powerpoint/2010/main" val="600963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CE431-8785-4FD8-FC7F-B35CADD498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7C3CA3-9181-F8F7-6996-255D0BEAB972}"/>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The Flow Chart – company success factors</a:t>
            </a:r>
            <a:endParaRPr lang="en-US" sz="1800" dirty="0">
              <a:latin typeface="Arial"/>
              <a:cs typeface="Arial"/>
            </a:endParaRPr>
          </a:p>
        </p:txBody>
      </p:sp>
      <p:sp>
        <p:nvSpPr>
          <p:cNvPr id="6" name="Slide Number Placeholder 5">
            <a:extLst>
              <a:ext uri="{FF2B5EF4-FFF2-40B4-BE49-F238E27FC236}">
                <a16:creationId xmlns:a16="http://schemas.microsoft.com/office/drawing/2014/main" id="{E3E1F5C4-F553-4434-43F6-32310ABFA9E0}"/>
              </a:ext>
            </a:extLst>
          </p:cNvPr>
          <p:cNvSpPr>
            <a:spLocks noGrp="1"/>
          </p:cNvSpPr>
          <p:nvPr>
            <p:ph type="sldNum" sz="quarter" idx="12"/>
          </p:nvPr>
        </p:nvSpPr>
        <p:spPr/>
        <p:txBody>
          <a:bodyPr/>
          <a:lstStyle/>
          <a:p>
            <a:r>
              <a:rPr lang="nb-NO"/>
              <a:t>Page </a:t>
            </a:r>
            <a:fld id="{62F8C147-E5C9-4E5A-BFDA-02BE385E1D0E}" type="slidenum">
              <a:rPr lang="nb-NO" smtClean="0"/>
              <a:pPr/>
              <a:t>4</a:t>
            </a:fld>
            <a:endParaRPr lang="nb-NO" dirty="0"/>
          </a:p>
        </p:txBody>
      </p:sp>
      <p:sp>
        <p:nvSpPr>
          <p:cNvPr id="3" name="Rectangle 2">
            <a:extLst>
              <a:ext uri="{FF2B5EF4-FFF2-40B4-BE49-F238E27FC236}">
                <a16:creationId xmlns:a16="http://schemas.microsoft.com/office/drawing/2014/main" id="{8B9180D1-67D0-4CA6-001C-14670FE333D8}"/>
              </a:ext>
            </a:extLst>
          </p:cNvPr>
          <p:cNvSpPr/>
          <p:nvPr/>
        </p:nvSpPr>
        <p:spPr>
          <a:xfrm>
            <a:off x="539552" y="1227742"/>
            <a:ext cx="3651448" cy="456405"/>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Top leaders support a culture where risks are understood and managed</a:t>
            </a:r>
            <a:endParaRPr lang="en-GB" sz="1400" dirty="0">
              <a:solidFill>
                <a:schemeClr val="bg1"/>
              </a:solidFill>
            </a:endParaRPr>
          </a:p>
        </p:txBody>
      </p:sp>
      <p:sp>
        <p:nvSpPr>
          <p:cNvPr id="4" name="Rectangle 3">
            <a:extLst>
              <a:ext uri="{FF2B5EF4-FFF2-40B4-BE49-F238E27FC236}">
                <a16:creationId xmlns:a16="http://schemas.microsoft.com/office/drawing/2014/main" id="{DBDAF8CF-896B-2E05-009A-4F9ECFADCBDD}"/>
              </a:ext>
            </a:extLst>
          </p:cNvPr>
          <p:cNvSpPr/>
          <p:nvPr/>
        </p:nvSpPr>
        <p:spPr>
          <a:xfrm>
            <a:off x="990600" y="1954587"/>
            <a:ext cx="3810000" cy="477653"/>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A clear policy statement by top leaders, owned by a member of executive leadership </a:t>
            </a:r>
            <a:endParaRPr lang="en-GB" sz="1400" dirty="0">
              <a:solidFill>
                <a:schemeClr val="bg1"/>
              </a:solidFill>
            </a:endParaRPr>
          </a:p>
        </p:txBody>
      </p:sp>
      <p:sp>
        <p:nvSpPr>
          <p:cNvPr id="5" name="Rectangle 4">
            <a:extLst>
              <a:ext uri="{FF2B5EF4-FFF2-40B4-BE49-F238E27FC236}">
                <a16:creationId xmlns:a16="http://schemas.microsoft.com/office/drawing/2014/main" id="{6CFF36E1-5EF8-4285-B842-82BDE6C084DF}"/>
              </a:ext>
            </a:extLst>
          </p:cNvPr>
          <p:cNvSpPr/>
          <p:nvPr/>
        </p:nvSpPr>
        <p:spPr>
          <a:xfrm>
            <a:off x="1905000" y="3354489"/>
            <a:ext cx="3581400" cy="5008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Company defined tolerability statement (internal)</a:t>
            </a:r>
            <a:endParaRPr lang="en-GB" sz="1400" dirty="0">
              <a:solidFill>
                <a:schemeClr val="bg1"/>
              </a:solidFill>
            </a:endParaRPr>
          </a:p>
        </p:txBody>
      </p:sp>
      <p:sp>
        <p:nvSpPr>
          <p:cNvPr id="7" name="Rectangle 6">
            <a:extLst>
              <a:ext uri="{FF2B5EF4-FFF2-40B4-BE49-F238E27FC236}">
                <a16:creationId xmlns:a16="http://schemas.microsoft.com/office/drawing/2014/main" id="{762AF156-EE6F-1A15-0283-811EA784F581}"/>
              </a:ext>
            </a:extLst>
          </p:cNvPr>
          <p:cNvSpPr/>
          <p:nvPr/>
        </p:nvSpPr>
        <p:spPr>
          <a:xfrm>
            <a:off x="1593910" y="2659203"/>
            <a:ext cx="3511489" cy="477653"/>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Company procedure that defines steps in risk assessment </a:t>
            </a:r>
            <a:endParaRPr lang="en-GB" sz="1400" dirty="0">
              <a:solidFill>
                <a:schemeClr val="bg1"/>
              </a:solidFill>
            </a:endParaRPr>
          </a:p>
        </p:txBody>
      </p:sp>
      <p:sp>
        <p:nvSpPr>
          <p:cNvPr id="9" name="Rectangle 8">
            <a:extLst>
              <a:ext uri="{FF2B5EF4-FFF2-40B4-BE49-F238E27FC236}">
                <a16:creationId xmlns:a16="http://schemas.microsoft.com/office/drawing/2014/main" id="{1B38260B-FCB4-5E75-0DD8-FFB98EDFC83C}"/>
              </a:ext>
            </a:extLst>
          </p:cNvPr>
          <p:cNvSpPr/>
          <p:nvPr/>
        </p:nvSpPr>
        <p:spPr>
          <a:xfrm>
            <a:off x="2438400" y="4038240"/>
            <a:ext cx="3505200" cy="5008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Hierarchy of risk assessment and process to elevate risks where required.</a:t>
            </a:r>
            <a:endParaRPr lang="en-GB" sz="1400" dirty="0">
              <a:solidFill>
                <a:schemeClr val="bg1"/>
              </a:solidFill>
            </a:endParaRPr>
          </a:p>
        </p:txBody>
      </p:sp>
      <p:sp>
        <p:nvSpPr>
          <p:cNvPr id="8" name="Rectangle 7">
            <a:extLst>
              <a:ext uri="{FF2B5EF4-FFF2-40B4-BE49-F238E27FC236}">
                <a16:creationId xmlns:a16="http://schemas.microsoft.com/office/drawing/2014/main" id="{BEAE56D1-6DA3-493C-0D49-93A187987834}"/>
              </a:ext>
            </a:extLst>
          </p:cNvPr>
          <p:cNvSpPr/>
          <p:nvPr/>
        </p:nvSpPr>
        <p:spPr>
          <a:xfrm>
            <a:off x="6356548" y="1579806"/>
            <a:ext cx="2247900" cy="1144689"/>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1"/>
                </a:solidFill>
              </a:rPr>
              <a:t>For a more detailed list see ISO31000</a:t>
            </a:r>
            <a:endParaRPr lang="en-GB" i="1" dirty="0">
              <a:solidFill>
                <a:schemeClr val="tx1"/>
              </a:solidFill>
            </a:endParaRPr>
          </a:p>
        </p:txBody>
      </p:sp>
      <p:sp>
        <p:nvSpPr>
          <p:cNvPr id="10" name="Rectangle 9">
            <a:extLst>
              <a:ext uri="{FF2B5EF4-FFF2-40B4-BE49-F238E27FC236}">
                <a16:creationId xmlns:a16="http://schemas.microsoft.com/office/drawing/2014/main" id="{34FA903B-305E-2F99-7A60-F537E65986D9}"/>
              </a:ext>
            </a:extLst>
          </p:cNvPr>
          <p:cNvSpPr/>
          <p:nvPr/>
        </p:nvSpPr>
        <p:spPr>
          <a:xfrm>
            <a:off x="838200" y="4796523"/>
            <a:ext cx="6019800" cy="500800"/>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Assessing, understanding and communicating risk is embedded in the company culture and systems</a:t>
            </a:r>
            <a:endParaRPr lang="en-GB" sz="1400" dirty="0">
              <a:solidFill>
                <a:schemeClr val="bg1"/>
              </a:solidFill>
            </a:endParaRPr>
          </a:p>
        </p:txBody>
      </p:sp>
      <p:sp>
        <p:nvSpPr>
          <p:cNvPr id="11" name="Rectangle 10">
            <a:extLst>
              <a:ext uri="{FF2B5EF4-FFF2-40B4-BE49-F238E27FC236}">
                <a16:creationId xmlns:a16="http://schemas.microsoft.com/office/drawing/2014/main" id="{A3A647BC-672C-43C1-259A-2443D62AFEC9}"/>
              </a:ext>
            </a:extLst>
          </p:cNvPr>
          <p:cNvSpPr/>
          <p:nvPr/>
        </p:nvSpPr>
        <p:spPr>
          <a:xfrm>
            <a:off x="838200" y="5443934"/>
            <a:ext cx="8000999" cy="500800"/>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The culture of the company is such that individuals and groups are comfortable and confident that they can raise concerns of risks and non compliance without fear of retaliation. </a:t>
            </a:r>
            <a:endParaRPr lang="en-GB" sz="1400" dirty="0">
              <a:solidFill>
                <a:schemeClr val="bg1"/>
              </a:solidFill>
            </a:endParaRPr>
          </a:p>
        </p:txBody>
      </p:sp>
    </p:spTree>
    <p:extLst>
      <p:ext uri="{BB962C8B-B14F-4D97-AF65-F5344CB8AC3E}">
        <p14:creationId xmlns:p14="http://schemas.microsoft.com/office/powerpoint/2010/main" val="3844389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55564-2B7A-B74B-2FFD-7A45D2ABD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D403C-E258-DDEF-D097-9EEA51BDDFA0}"/>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The Flow Chart – risk assessment</a:t>
            </a:r>
            <a:endParaRPr lang="en-US" sz="1800" dirty="0">
              <a:latin typeface="Arial"/>
              <a:cs typeface="Arial"/>
            </a:endParaRPr>
          </a:p>
        </p:txBody>
      </p:sp>
      <p:sp>
        <p:nvSpPr>
          <p:cNvPr id="6" name="Slide Number Placeholder 5">
            <a:extLst>
              <a:ext uri="{FF2B5EF4-FFF2-40B4-BE49-F238E27FC236}">
                <a16:creationId xmlns:a16="http://schemas.microsoft.com/office/drawing/2014/main" id="{D08F9179-9C63-2DAF-2CEA-3B8DA771C89E}"/>
              </a:ext>
            </a:extLst>
          </p:cNvPr>
          <p:cNvSpPr>
            <a:spLocks noGrp="1"/>
          </p:cNvSpPr>
          <p:nvPr>
            <p:ph type="sldNum" sz="quarter" idx="12"/>
          </p:nvPr>
        </p:nvSpPr>
        <p:spPr/>
        <p:txBody>
          <a:bodyPr/>
          <a:lstStyle/>
          <a:p>
            <a:r>
              <a:rPr lang="nb-NO"/>
              <a:t>Page </a:t>
            </a:r>
            <a:fld id="{62F8C147-E5C9-4E5A-BFDA-02BE385E1D0E}" type="slidenum">
              <a:rPr lang="nb-NO" smtClean="0"/>
              <a:pPr/>
              <a:t>5</a:t>
            </a:fld>
            <a:endParaRPr lang="nb-NO" dirty="0"/>
          </a:p>
        </p:txBody>
      </p:sp>
      <p:sp>
        <p:nvSpPr>
          <p:cNvPr id="3" name="Rectangle 2">
            <a:extLst>
              <a:ext uri="{FF2B5EF4-FFF2-40B4-BE49-F238E27FC236}">
                <a16:creationId xmlns:a16="http://schemas.microsoft.com/office/drawing/2014/main" id="{FD5BD82E-498E-9429-EF36-EC99BE185916}"/>
              </a:ext>
            </a:extLst>
          </p:cNvPr>
          <p:cNvSpPr/>
          <p:nvPr/>
        </p:nvSpPr>
        <p:spPr>
          <a:xfrm>
            <a:off x="539552" y="1227742"/>
            <a:ext cx="2426028" cy="456405"/>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Choose methodology</a:t>
            </a:r>
            <a:endParaRPr lang="en-GB" sz="1400" dirty="0">
              <a:solidFill>
                <a:schemeClr val="bg1"/>
              </a:solidFill>
            </a:endParaRPr>
          </a:p>
        </p:txBody>
      </p:sp>
      <p:sp>
        <p:nvSpPr>
          <p:cNvPr id="4" name="Rectangle 3">
            <a:extLst>
              <a:ext uri="{FF2B5EF4-FFF2-40B4-BE49-F238E27FC236}">
                <a16:creationId xmlns:a16="http://schemas.microsoft.com/office/drawing/2014/main" id="{699B0BD2-ADDD-7025-9C84-5B57A58EFB8D}"/>
              </a:ext>
            </a:extLst>
          </p:cNvPr>
          <p:cNvSpPr/>
          <p:nvPr/>
        </p:nvSpPr>
        <p:spPr>
          <a:xfrm>
            <a:off x="824204" y="1680915"/>
            <a:ext cx="2313992" cy="477653"/>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Schedule sufficient time </a:t>
            </a:r>
            <a:endParaRPr lang="en-GB" sz="1400" dirty="0">
              <a:solidFill>
                <a:schemeClr val="bg1"/>
              </a:solidFill>
            </a:endParaRPr>
          </a:p>
        </p:txBody>
      </p:sp>
      <p:sp>
        <p:nvSpPr>
          <p:cNvPr id="5" name="Rectangle 4">
            <a:extLst>
              <a:ext uri="{FF2B5EF4-FFF2-40B4-BE49-F238E27FC236}">
                <a16:creationId xmlns:a16="http://schemas.microsoft.com/office/drawing/2014/main" id="{72BF38CA-35DC-A9A7-45B2-30FDF56F5861}"/>
              </a:ext>
            </a:extLst>
          </p:cNvPr>
          <p:cNvSpPr/>
          <p:nvPr/>
        </p:nvSpPr>
        <p:spPr>
          <a:xfrm>
            <a:off x="1447800" y="2545366"/>
            <a:ext cx="3721428" cy="5008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Engage competent people and chair/guide</a:t>
            </a:r>
            <a:endParaRPr lang="en-GB" sz="1400" dirty="0">
              <a:solidFill>
                <a:schemeClr val="bg1"/>
              </a:solidFill>
            </a:endParaRPr>
          </a:p>
        </p:txBody>
      </p:sp>
      <p:sp>
        <p:nvSpPr>
          <p:cNvPr id="7" name="Rectangle 6">
            <a:extLst>
              <a:ext uri="{FF2B5EF4-FFF2-40B4-BE49-F238E27FC236}">
                <a16:creationId xmlns:a16="http://schemas.microsoft.com/office/drawing/2014/main" id="{258A962E-3814-92FE-01F0-C25E5E8723EE}"/>
              </a:ext>
            </a:extLst>
          </p:cNvPr>
          <p:cNvSpPr/>
          <p:nvPr/>
        </p:nvSpPr>
        <p:spPr>
          <a:xfrm>
            <a:off x="1129493" y="2107904"/>
            <a:ext cx="3188028" cy="477653"/>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Named Risk Assessment owner</a:t>
            </a:r>
            <a:endParaRPr lang="en-GB" sz="1400" dirty="0">
              <a:solidFill>
                <a:schemeClr val="bg1"/>
              </a:solidFill>
            </a:endParaRPr>
          </a:p>
        </p:txBody>
      </p:sp>
      <p:sp>
        <p:nvSpPr>
          <p:cNvPr id="9" name="Rectangle 8">
            <a:extLst>
              <a:ext uri="{FF2B5EF4-FFF2-40B4-BE49-F238E27FC236}">
                <a16:creationId xmlns:a16="http://schemas.microsoft.com/office/drawing/2014/main" id="{7CC0DDEF-BAA2-FE59-7D12-CAD97386487C}"/>
              </a:ext>
            </a:extLst>
          </p:cNvPr>
          <p:cNvSpPr/>
          <p:nvPr/>
        </p:nvSpPr>
        <p:spPr>
          <a:xfrm>
            <a:off x="1936913" y="2971578"/>
            <a:ext cx="3505200" cy="4191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Conduct risk assessment </a:t>
            </a:r>
            <a:endParaRPr lang="en-GB" sz="1400" dirty="0">
              <a:solidFill>
                <a:schemeClr val="bg1"/>
              </a:solidFill>
            </a:endParaRPr>
          </a:p>
        </p:txBody>
      </p:sp>
      <p:sp>
        <p:nvSpPr>
          <p:cNvPr id="10" name="Rectangle 9">
            <a:extLst>
              <a:ext uri="{FF2B5EF4-FFF2-40B4-BE49-F238E27FC236}">
                <a16:creationId xmlns:a16="http://schemas.microsoft.com/office/drawing/2014/main" id="{A8CAC429-5BA9-F966-27D4-A74D0BA90348}"/>
              </a:ext>
            </a:extLst>
          </p:cNvPr>
          <p:cNvSpPr/>
          <p:nvPr/>
        </p:nvSpPr>
        <p:spPr>
          <a:xfrm>
            <a:off x="3819769" y="4469723"/>
            <a:ext cx="4222914" cy="5008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Agree and assign responsibility for new controls </a:t>
            </a:r>
            <a:endParaRPr lang="en-GB" sz="1400" dirty="0">
              <a:solidFill>
                <a:schemeClr val="bg1"/>
              </a:solidFill>
            </a:endParaRPr>
          </a:p>
        </p:txBody>
      </p:sp>
      <p:sp>
        <p:nvSpPr>
          <p:cNvPr id="12" name="Rectangle 11">
            <a:extLst>
              <a:ext uri="{FF2B5EF4-FFF2-40B4-BE49-F238E27FC236}">
                <a16:creationId xmlns:a16="http://schemas.microsoft.com/office/drawing/2014/main" id="{0D6FE127-C1AF-99E3-A75D-C5AC9D5952D1}"/>
              </a:ext>
            </a:extLst>
          </p:cNvPr>
          <p:cNvSpPr/>
          <p:nvPr/>
        </p:nvSpPr>
        <p:spPr>
          <a:xfrm>
            <a:off x="4572000" y="4886593"/>
            <a:ext cx="3721427" cy="429519"/>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Track additional controls to completion</a:t>
            </a:r>
            <a:endParaRPr lang="en-GB" sz="1400" dirty="0">
              <a:solidFill>
                <a:schemeClr val="bg1"/>
              </a:solidFill>
            </a:endParaRPr>
          </a:p>
        </p:txBody>
      </p:sp>
      <p:sp>
        <p:nvSpPr>
          <p:cNvPr id="13" name="Rectangle 12">
            <a:extLst>
              <a:ext uri="{FF2B5EF4-FFF2-40B4-BE49-F238E27FC236}">
                <a16:creationId xmlns:a16="http://schemas.microsoft.com/office/drawing/2014/main" id="{E86AB69F-CBE7-350A-4108-423A1AC4C176}"/>
              </a:ext>
            </a:extLst>
          </p:cNvPr>
          <p:cNvSpPr/>
          <p:nvPr/>
        </p:nvSpPr>
        <p:spPr>
          <a:xfrm>
            <a:off x="5061114" y="5310049"/>
            <a:ext cx="3721427" cy="429519"/>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Periodic agreed assessment review with assessment owner </a:t>
            </a:r>
            <a:endParaRPr lang="en-GB" sz="1400" dirty="0">
              <a:solidFill>
                <a:schemeClr val="bg1"/>
              </a:solidFill>
            </a:endParaRPr>
          </a:p>
        </p:txBody>
      </p:sp>
      <p:sp>
        <p:nvSpPr>
          <p:cNvPr id="11" name="Rectangle 10">
            <a:extLst>
              <a:ext uri="{FF2B5EF4-FFF2-40B4-BE49-F238E27FC236}">
                <a16:creationId xmlns:a16="http://schemas.microsoft.com/office/drawing/2014/main" id="{A8E2CB4C-3781-582F-3CFB-137CD4CD3CA8}"/>
              </a:ext>
            </a:extLst>
          </p:cNvPr>
          <p:cNvSpPr/>
          <p:nvPr/>
        </p:nvSpPr>
        <p:spPr>
          <a:xfrm>
            <a:off x="5496846" y="1401410"/>
            <a:ext cx="2426028" cy="813772"/>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Elevate risks upwards according to company hierarchy</a:t>
            </a:r>
            <a:endParaRPr lang="en-GB" sz="1400" dirty="0">
              <a:solidFill>
                <a:schemeClr val="bg1"/>
              </a:solidFill>
            </a:endParaRPr>
          </a:p>
        </p:txBody>
      </p:sp>
      <p:sp>
        <p:nvSpPr>
          <p:cNvPr id="14" name="Arrow: Up 13">
            <a:extLst>
              <a:ext uri="{FF2B5EF4-FFF2-40B4-BE49-F238E27FC236}">
                <a16:creationId xmlns:a16="http://schemas.microsoft.com/office/drawing/2014/main" id="{9F7AF8D0-485F-DC03-BFDF-0FB96ED2C615}"/>
              </a:ext>
            </a:extLst>
          </p:cNvPr>
          <p:cNvSpPr/>
          <p:nvPr/>
        </p:nvSpPr>
        <p:spPr>
          <a:xfrm>
            <a:off x="5596131" y="1959294"/>
            <a:ext cx="263153" cy="1477743"/>
          </a:xfrm>
          <a:prstGeom prst="upArrow">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8" name="Rectangle 7">
            <a:extLst>
              <a:ext uri="{FF2B5EF4-FFF2-40B4-BE49-F238E27FC236}">
                <a16:creationId xmlns:a16="http://schemas.microsoft.com/office/drawing/2014/main" id="{0AF1B805-24BC-3749-D3B7-EF5D42262229}"/>
              </a:ext>
            </a:extLst>
          </p:cNvPr>
          <p:cNvSpPr/>
          <p:nvPr/>
        </p:nvSpPr>
        <p:spPr>
          <a:xfrm>
            <a:off x="2426026" y="3352727"/>
            <a:ext cx="3505200" cy="4191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Tolerate, treat, transfer, terminate</a:t>
            </a:r>
            <a:endParaRPr lang="en-GB" sz="1400" dirty="0">
              <a:solidFill>
                <a:schemeClr val="bg1"/>
              </a:solidFill>
            </a:endParaRPr>
          </a:p>
        </p:txBody>
      </p:sp>
      <p:sp>
        <p:nvSpPr>
          <p:cNvPr id="15" name="Rectangle 14">
            <a:extLst>
              <a:ext uri="{FF2B5EF4-FFF2-40B4-BE49-F238E27FC236}">
                <a16:creationId xmlns:a16="http://schemas.microsoft.com/office/drawing/2014/main" id="{7A0CC83B-C3F3-A692-38C9-B23E9AE24E73}"/>
              </a:ext>
            </a:extLst>
          </p:cNvPr>
          <p:cNvSpPr/>
          <p:nvPr/>
        </p:nvSpPr>
        <p:spPr>
          <a:xfrm>
            <a:off x="2992622" y="3711097"/>
            <a:ext cx="3505200" cy="4191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What is your company risk tolerance?</a:t>
            </a:r>
            <a:endParaRPr lang="en-GB" sz="1400" dirty="0">
              <a:solidFill>
                <a:schemeClr val="bg1"/>
              </a:solidFill>
            </a:endParaRPr>
          </a:p>
        </p:txBody>
      </p:sp>
      <p:sp>
        <p:nvSpPr>
          <p:cNvPr id="16" name="Rectangle 15">
            <a:extLst>
              <a:ext uri="{FF2B5EF4-FFF2-40B4-BE49-F238E27FC236}">
                <a16:creationId xmlns:a16="http://schemas.microsoft.com/office/drawing/2014/main" id="{58164194-0CE9-E1D1-4B18-EAEC3A1092C1}"/>
              </a:ext>
            </a:extLst>
          </p:cNvPr>
          <p:cNvSpPr/>
          <p:nvPr/>
        </p:nvSpPr>
        <p:spPr>
          <a:xfrm>
            <a:off x="3416628" y="4119747"/>
            <a:ext cx="3505200" cy="419100"/>
          </a:xfrm>
          <a:prstGeom prst="rect">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Is the residual risk tolerable?</a:t>
            </a:r>
            <a:endParaRPr lang="en-GB" sz="1400" dirty="0">
              <a:solidFill>
                <a:schemeClr val="bg1"/>
              </a:solidFill>
            </a:endParaRPr>
          </a:p>
        </p:txBody>
      </p:sp>
      <p:sp>
        <p:nvSpPr>
          <p:cNvPr id="17" name="Arrow: Up 16">
            <a:extLst>
              <a:ext uri="{FF2B5EF4-FFF2-40B4-BE49-F238E27FC236}">
                <a16:creationId xmlns:a16="http://schemas.microsoft.com/office/drawing/2014/main" id="{F5C6E959-0B06-5DF8-50CE-A8C0BDAB813B}"/>
              </a:ext>
            </a:extLst>
          </p:cNvPr>
          <p:cNvSpPr/>
          <p:nvPr/>
        </p:nvSpPr>
        <p:spPr>
          <a:xfrm>
            <a:off x="6627926" y="2215182"/>
            <a:ext cx="220862" cy="1904565"/>
          </a:xfrm>
          <a:prstGeom prst="upArrow">
            <a:avLst/>
          </a:prstGeom>
          <a:solidFill>
            <a:srgbClr val="B6528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Tree>
    <p:extLst>
      <p:ext uri="{BB962C8B-B14F-4D97-AF65-F5344CB8AC3E}">
        <p14:creationId xmlns:p14="http://schemas.microsoft.com/office/powerpoint/2010/main" val="737036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Why assess risk?</a:t>
            </a:r>
            <a:endParaRPr lang="en-US" sz="1800" dirty="0">
              <a:latin typeface="Arial"/>
              <a:cs typeface="Arial"/>
            </a:endParaRPr>
          </a:p>
        </p:txBody>
      </p:sp>
      <p:sp>
        <p:nvSpPr>
          <p:cNvPr id="8" name="TextBox 7"/>
          <p:cNvSpPr txBox="1"/>
          <p:nvPr/>
        </p:nvSpPr>
        <p:spPr>
          <a:xfrm>
            <a:off x="353476" y="1066800"/>
            <a:ext cx="8316486" cy="338554"/>
          </a:xfrm>
          <a:prstGeom prst="rect">
            <a:avLst/>
          </a:prstGeom>
          <a:noFill/>
        </p:spPr>
        <p:txBody>
          <a:bodyPr wrap="square" rtlCol="0">
            <a:spAutoFit/>
          </a:bodyPr>
          <a:lstStyle/>
          <a:p>
            <a:pPr lvl="0">
              <a:spcBef>
                <a:spcPts val="600"/>
              </a:spcBef>
            </a:pPr>
            <a:r>
              <a:rPr lang="en-US" sz="1600" dirty="0"/>
              <a:t>Why do we assess the risk of an activity/project/business strategy?</a:t>
            </a:r>
          </a:p>
        </p:txBody>
      </p:sp>
      <p:sp>
        <p:nvSpPr>
          <p:cNvPr id="19" name="TextBox 18"/>
          <p:cNvSpPr txBox="1"/>
          <p:nvPr/>
        </p:nvSpPr>
        <p:spPr>
          <a:xfrm>
            <a:off x="353476" y="1422287"/>
            <a:ext cx="8316486" cy="2277547"/>
          </a:xfrm>
          <a:prstGeom prst="rect">
            <a:avLst/>
          </a:prstGeom>
          <a:noFill/>
        </p:spPr>
        <p:txBody>
          <a:bodyPr wrap="square" rtlCol="0">
            <a:spAutoFit/>
          </a:bodyPr>
          <a:lstStyle/>
          <a:p>
            <a:pPr marL="112713" lvl="0">
              <a:spcBef>
                <a:spcPts val="600"/>
              </a:spcBef>
            </a:pPr>
            <a:r>
              <a:rPr lang="en-US" sz="1600" dirty="0"/>
              <a:t>Protect people, the environment, our business and </a:t>
            </a:r>
            <a:r>
              <a:rPr lang="en-US" sz="1600" dirty="0" err="1"/>
              <a:t>stakrholders</a:t>
            </a:r>
            <a:endParaRPr lang="en-US" sz="1600" dirty="0"/>
          </a:p>
          <a:p>
            <a:pPr marL="112713" lvl="0">
              <a:spcBef>
                <a:spcPts val="600"/>
              </a:spcBef>
            </a:pPr>
            <a:r>
              <a:rPr lang="en-US" sz="1600" dirty="0" err="1"/>
              <a:t>Prioritise</a:t>
            </a:r>
            <a:endParaRPr lang="en-US" sz="1600" dirty="0"/>
          </a:p>
          <a:p>
            <a:pPr marL="398463" lvl="0" indent="-285750">
              <a:spcBef>
                <a:spcPts val="600"/>
              </a:spcBef>
              <a:buFont typeface="Arial" panose="020B0604020202020204" pitchFamily="34" charset="0"/>
              <a:buChar char="•"/>
            </a:pPr>
            <a:r>
              <a:rPr lang="en-US" sz="1600" dirty="0"/>
              <a:t>What we do first</a:t>
            </a:r>
          </a:p>
          <a:p>
            <a:pPr marL="398463" lvl="0" indent="-285750">
              <a:spcBef>
                <a:spcPts val="600"/>
              </a:spcBef>
              <a:buFont typeface="Arial" panose="020B0604020202020204" pitchFamily="34" charset="0"/>
              <a:buChar char="•"/>
            </a:pPr>
            <a:r>
              <a:rPr lang="en-US" sz="1600" dirty="0"/>
              <a:t>Where we assign people/resources</a:t>
            </a:r>
          </a:p>
          <a:p>
            <a:pPr marL="398463" lvl="0" indent="-285750">
              <a:spcBef>
                <a:spcPts val="600"/>
              </a:spcBef>
              <a:buFont typeface="Arial" panose="020B0604020202020204" pitchFamily="34" charset="0"/>
              <a:buChar char="•"/>
            </a:pPr>
            <a:r>
              <a:rPr lang="en-US" sz="1600" dirty="0"/>
              <a:t>What we spend our money on first (funds will always be limited)</a:t>
            </a:r>
          </a:p>
          <a:p>
            <a:pPr marL="398463" lvl="0" indent="-285750">
              <a:spcBef>
                <a:spcPts val="600"/>
              </a:spcBef>
              <a:buFont typeface="Arial" panose="020B0604020202020204" pitchFamily="34" charset="0"/>
              <a:buChar char="•"/>
            </a:pPr>
            <a:r>
              <a:rPr lang="en-US" sz="1600" dirty="0"/>
              <a:t>To inform stakeholders of potential outcomes and company response </a:t>
            </a:r>
          </a:p>
          <a:p>
            <a:pPr marL="398463" lvl="0" indent="-285750">
              <a:spcBef>
                <a:spcPts val="600"/>
              </a:spcBef>
              <a:buFont typeface="Arial" panose="020B0604020202020204" pitchFamily="34" charset="0"/>
              <a:buChar char="•"/>
            </a:pPr>
            <a:r>
              <a:rPr lang="en-US" sz="1600" dirty="0"/>
              <a:t>To engage and empower key stakeholders in understanding risk (ownership)</a:t>
            </a:r>
          </a:p>
        </p:txBody>
      </p:sp>
      <p:sp>
        <p:nvSpPr>
          <p:cNvPr id="3" name="TextBox 2">
            <a:extLst>
              <a:ext uri="{FF2B5EF4-FFF2-40B4-BE49-F238E27FC236}">
                <a16:creationId xmlns:a16="http://schemas.microsoft.com/office/drawing/2014/main" id="{FDCBC68A-0CAC-FC20-CCB1-AEA4BC327025}"/>
              </a:ext>
            </a:extLst>
          </p:cNvPr>
          <p:cNvSpPr txBox="1"/>
          <p:nvPr/>
        </p:nvSpPr>
        <p:spPr>
          <a:xfrm>
            <a:off x="353476" y="3810000"/>
            <a:ext cx="8316486" cy="907941"/>
          </a:xfrm>
          <a:prstGeom prst="rect">
            <a:avLst/>
          </a:prstGeom>
          <a:noFill/>
        </p:spPr>
        <p:txBody>
          <a:bodyPr wrap="square" rtlCol="0">
            <a:spAutoFit/>
          </a:bodyPr>
          <a:lstStyle/>
          <a:p>
            <a:pPr marL="112713" lvl="0">
              <a:spcBef>
                <a:spcPts val="600"/>
              </a:spcBef>
            </a:pPr>
            <a:r>
              <a:rPr lang="en-US" sz="1600" dirty="0"/>
              <a:t>Why is a risk a risk?</a:t>
            </a:r>
          </a:p>
          <a:p>
            <a:pPr marL="398463" lvl="0" indent="-285750">
              <a:spcBef>
                <a:spcPts val="600"/>
              </a:spcBef>
              <a:buFont typeface="Arial" panose="020B0604020202020204" pitchFamily="34" charset="0"/>
              <a:buChar char="•"/>
            </a:pPr>
            <a:r>
              <a:rPr lang="en-US" sz="1600" dirty="0"/>
              <a:t>It is an event that threatens the company strategy, objectives and goals, be they short, medium or long term.</a:t>
            </a:r>
          </a:p>
        </p:txBody>
      </p:sp>
    </p:spTree>
    <p:extLst>
      <p:ext uri="{BB962C8B-B14F-4D97-AF65-F5344CB8AC3E}">
        <p14:creationId xmlns:p14="http://schemas.microsoft.com/office/powerpoint/2010/main" val="1951613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76" y="-76200"/>
            <a:ext cx="8561924" cy="973761"/>
          </a:xfrm>
        </p:spPr>
        <p:txBody>
          <a:bodyPr>
            <a:normAutofit/>
          </a:bodyPr>
          <a:lstStyle/>
          <a:p>
            <a:r>
              <a:rPr lang="en-US" sz="2800" dirty="0">
                <a:latin typeface="Arial"/>
                <a:cs typeface="Arial"/>
              </a:rPr>
              <a:t>Risk Assessment methodologies</a:t>
            </a:r>
            <a:endParaRPr lang="en-US" sz="1800" dirty="0">
              <a:latin typeface="Arial"/>
              <a:cs typeface="Arial"/>
            </a:endParaRPr>
          </a:p>
        </p:txBody>
      </p:sp>
      <p:sp>
        <p:nvSpPr>
          <p:cNvPr id="6" name="Slide Number Placeholder 5"/>
          <p:cNvSpPr>
            <a:spLocks noGrp="1"/>
          </p:cNvSpPr>
          <p:nvPr>
            <p:ph type="sldNum" sz="quarter" idx="12"/>
          </p:nvPr>
        </p:nvSpPr>
        <p:spPr/>
        <p:txBody>
          <a:bodyPr/>
          <a:lstStyle/>
          <a:p>
            <a:r>
              <a:rPr lang="nb-NO"/>
              <a:t>Page </a:t>
            </a:r>
            <a:fld id="{62F8C147-E5C9-4E5A-BFDA-02BE385E1D0E}" type="slidenum">
              <a:rPr lang="nb-NO" smtClean="0"/>
              <a:pPr/>
              <a:t>7</a:t>
            </a:fld>
            <a:endParaRPr lang="nb-NO" dirty="0"/>
          </a:p>
        </p:txBody>
      </p:sp>
      <p:sp>
        <p:nvSpPr>
          <p:cNvPr id="8" name="TextBox 7"/>
          <p:cNvSpPr txBox="1"/>
          <p:nvPr/>
        </p:nvSpPr>
        <p:spPr>
          <a:xfrm>
            <a:off x="413757" y="1326457"/>
            <a:ext cx="8316486" cy="4539704"/>
          </a:xfrm>
          <a:prstGeom prst="rect">
            <a:avLst/>
          </a:prstGeom>
          <a:noFill/>
        </p:spPr>
        <p:txBody>
          <a:bodyPr wrap="square" rtlCol="0">
            <a:spAutoFit/>
          </a:bodyPr>
          <a:lstStyle/>
          <a:p>
            <a:pPr lvl="0">
              <a:spcBef>
                <a:spcPts val="600"/>
              </a:spcBef>
            </a:pPr>
            <a:r>
              <a:rPr lang="en-US" sz="1600" dirty="0"/>
              <a:t>Qualitative assessment</a:t>
            </a:r>
          </a:p>
          <a:p>
            <a:pPr lvl="0">
              <a:spcBef>
                <a:spcPts val="600"/>
              </a:spcBef>
            </a:pPr>
            <a:endParaRPr lang="en-US" sz="1600" dirty="0"/>
          </a:p>
          <a:p>
            <a:pPr lvl="0">
              <a:spcBef>
                <a:spcPts val="600"/>
              </a:spcBef>
            </a:pPr>
            <a:endParaRPr lang="en-US" sz="1600" dirty="0"/>
          </a:p>
          <a:p>
            <a:pPr lvl="0">
              <a:spcBef>
                <a:spcPts val="600"/>
              </a:spcBef>
            </a:pPr>
            <a:endParaRPr lang="en-US" sz="1600" dirty="0"/>
          </a:p>
          <a:p>
            <a:pPr lvl="0">
              <a:spcBef>
                <a:spcPts val="600"/>
              </a:spcBef>
            </a:pPr>
            <a:r>
              <a:rPr lang="en-US" sz="1600" dirty="0"/>
              <a:t>Semi Quantitative assessment </a:t>
            </a:r>
          </a:p>
          <a:p>
            <a:pPr lvl="0">
              <a:spcBef>
                <a:spcPts val="600"/>
              </a:spcBef>
            </a:pPr>
            <a:endParaRPr lang="en-US" sz="1600" dirty="0"/>
          </a:p>
          <a:p>
            <a:pPr lvl="0">
              <a:spcBef>
                <a:spcPts val="600"/>
              </a:spcBef>
            </a:pPr>
            <a:endParaRPr lang="en-US" sz="1600" dirty="0"/>
          </a:p>
          <a:p>
            <a:pPr lvl="0">
              <a:spcBef>
                <a:spcPts val="600"/>
              </a:spcBef>
            </a:pPr>
            <a:endParaRPr lang="en-US" sz="1600" dirty="0"/>
          </a:p>
          <a:p>
            <a:pPr lvl="0">
              <a:spcBef>
                <a:spcPts val="600"/>
              </a:spcBef>
            </a:pPr>
            <a:endParaRPr lang="en-US" sz="1600" dirty="0"/>
          </a:p>
          <a:p>
            <a:pPr lvl="0">
              <a:spcBef>
                <a:spcPts val="600"/>
              </a:spcBef>
            </a:pPr>
            <a:r>
              <a:rPr lang="en-US" sz="1600" dirty="0"/>
              <a:t>Quantitative risk assessment</a:t>
            </a:r>
          </a:p>
          <a:p>
            <a:pPr lvl="0">
              <a:spcBef>
                <a:spcPts val="600"/>
              </a:spcBef>
            </a:pPr>
            <a:r>
              <a:rPr lang="en-US" sz="1600" dirty="0"/>
              <a:t>That considers the risk to:</a:t>
            </a:r>
          </a:p>
          <a:p>
            <a:pPr marL="285750" lvl="0" indent="-285750">
              <a:spcBef>
                <a:spcPts val="600"/>
              </a:spcBef>
              <a:buFont typeface="Arial" panose="020B0604020202020204" pitchFamily="34" charset="0"/>
              <a:buChar char="•"/>
            </a:pPr>
            <a:r>
              <a:rPr lang="en-US" sz="1600" dirty="0"/>
              <a:t>An individual and</a:t>
            </a:r>
          </a:p>
          <a:p>
            <a:pPr marL="285750" lvl="0" indent="-285750">
              <a:spcBef>
                <a:spcPts val="600"/>
              </a:spcBef>
              <a:buFont typeface="Arial" panose="020B0604020202020204" pitchFamily="34" charset="0"/>
              <a:buChar char="•"/>
            </a:pPr>
            <a:r>
              <a:rPr lang="en-US" sz="1600" dirty="0"/>
              <a:t>Society </a:t>
            </a:r>
          </a:p>
          <a:p>
            <a:pPr lvl="0">
              <a:spcBef>
                <a:spcPts val="600"/>
              </a:spcBef>
            </a:pPr>
            <a:endParaRPr lang="en-US" sz="1600" dirty="0"/>
          </a:p>
        </p:txBody>
      </p:sp>
      <p:pic>
        <p:nvPicPr>
          <p:cNvPr id="4" name="Picture 3">
            <a:extLst>
              <a:ext uri="{FF2B5EF4-FFF2-40B4-BE49-F238E27FC236}">
                <a16:creationId xmlns:a16="http://schemas.microsoft.com/office/drawing/2014/main" id="{2098F2B4-FBCD-DAE7-D663-BE15D036EB03}"/>
              </a:ext>
            </a:extLst>
          </p:cNvPr>
          <p:cNvPicPr>
            <a:picLocks noChangeAspect="1"/>
          </p:cNvPicPr>
          <p:nvPr/>
        </p:nvPicPr>
        <p:blipFill>
          <a:blip r:embed="rId3"/>
          <a:stretch>
            <a:fillRect/>
          </a:stretch>
        </p:blipFill>
        <p:spPr>
          <a:xfrm>
            <a:off x="2722755" y="971996"/>
            <a:ext cx="3544062" cy="1370642"/>
          </a:xfrm>
          <a:prstGeom prst="rect">
            <a:avLst/>
          </a:prstGeom>
        </p:spPr>
      </p:pic>
      <p:pic>
        <p:nvPicPr>
          <p:cNvPr id="10" name="Picture 9">
            <a:extLst>
              <a:ext uri="{FF2B5EF4-FFF2-40B4-BE49-F238E27FC236}">
                <a16:creationId xmlns:a16="http://schemas.microsoft.com/office/drawing/2014/main" id="{73E5C895-12D6-1D5D-F518-07EC22F69D69}"/>
              </a:ext>
            </a:extLst>
          </p:cNvPr>
          <p:cNvPicPr>
            <a:picLocks noChangeAspect="1"/>
          </p:cNvPicPr>
          <p:nvPr/>
        </p:nvPicPr>
        <p:blipFill>
          <a:blip r:embed="rId4"/>
          <a:srcRect/>
          <a:stretch>
            <a:fillRect/>
          </a:stretch>
        </p:blipFill>
        <p:spPr bwMode="auto">
          <a:xfrm>
            <a:off x="3505200" y="3580462"/>
            <a:ext cx="5312780" cy="3128139"/>
          </a:xfrm>
          <a:prstGeom prst="rect">
            <a:avLst/>
          </a:prstGeom>
          <a:noFill/>
          <a:ln w="9525">
            <a:noFill/>
            <a:miter lim="800000"/>
            <a:headEnd/>
            <a:tailEnd/>
          </a:ln>
        </p:spPr>
      </p:pic>
      <p:pic>
        <p:nvPicPr>
          <p:cNvPr id="11" name="Picture 10">
            <a:extLst>
              <a:ext uri="{FF2B5EF4-FFF2-40B4-BE49-F238E27FC236}">
                <a16:creationId xmlns:a16="http://schemas.microsoft.com/office/drawing/2014/main" id="{FC4DC393-812B-E7FC-8AD2-CA2768CB2C19}"/>
              </a:ext>
            </a:extLst>
          </p:cNvPr>
          <p:cNvPicPr>
            <a:picLocks noChangeAspect="1"/>
          </p:cNvPicPr>
          <p:nvPr/>
        </p:nvPicPr>
        <p:blipFill>
          <a:blip r:embed="rId5"/>
          <a:stretch>
            <a:fillRect/>
          </a:stretch>
        </p:blipFill>
        <p:spPr>
          <a:xfrm>
            <a:off x="3657600" y="2287789"/>
            <a:ext cx="3355848" cy="1300810"/>
          </a:xfrm>
          <a:prstGeom prst="rect">
            <a:avLst/>
          </a:prstGeom>
        </p:spPr>
      </p:pic>
    </p:spTree>
    <p:extLst>
      <p:ext uri="{BB962C8B-B14F-4D97-AF65-F5344CB8AC3E}">
        <p14:creationId xmlns:p14="http://schemas.microsoft.com/office/powerpoint/2010/main" val="380553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E3252-42F9-171A-3868-F6779CF63B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2B369-81E4-AE24-9911-9D2E80CFDE73}"/>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Risk Assessment Matrices</a:t>
            </a:r>
            <a:endParaRPr lang="en-US" sz="1800" dirty="0">
              <a:latin typeface="Arial"/>
              <a:cs typeface="Arial"/>
            </a:endParaRPr>
          </a:p>
        </p:txBody>
      </p:sp>
      <p:sp>
        <p:nvSpPr>
          <p:cNvPr id="6" name="Slide Number Placeholder 5">
            <a:extLst>
              <a:ext uri="{FF2B5EF4-FFF2-40B4-BE49-F238E27FC236}">
                <a16:creationId xmlns:a16="http://schemas.microsoft.com/office/drawing/2014/main" id="{E4FAB328-0DFF-EA30-FDF9-47A622EFC739}"/>
              </a:ext>
            </a:extLst>
          </p:cNvPr>
          <p:cNvSpPr>
            <a:spLocks noGrp="1"/>
          </p:cNvSpPr>
          <p:nvPr>
            <p:ph type="sldNum" sz="quarter" idx="12"/>
          </p:nvPr>
        </p:nvSpPr>
        <p:spPr/>
        <p:txBody>
          <a:bodyPr/>
          <a:lstStyle/>
          <a:p>
            <a:r>
              <a:rPr lang="nb-NO"/>
              <a:t>Page </a:t>
            </a:r>
            <a:fld id="{62F8C147-E5C9-4E5A-BFDA-02BE385E1D0E}" type="slidenum">
              <a:rPr lang="nb-NO" smtClean="0"/>
              <a:pPr/>
              <a:t>8</a:t>
            </a:fld>
            <a:endParaRPr lang="nb-NO" dirty="0"/>
          </a:p>
        </p:txBody>
      </p:sp>
      <p:sp>
        <p:nvSpPr>
          <p:cNvPr id="8" name="TextBox 7">
            <a:extLst>
              <a:ext uri="{FF2B5EF4-FFF2-40B4-BE49-F238E27FC236}">
                <a16:creationId xmlns:a16="http://schemas.microsoft.com/office/drawing/2014/main" id="{8993AAEE-71BC-BF06-FAE2-8556DF74028A}"/>
              </a:ext>
            </a:extLst>
          </p:cNvPr>
          <p:cNvSpPr txBox="1"/>
          <p:nvPr/>
        </p:nvSpPr>
        <p:spPr>
          <a:xfrm>
            <a:off x="413757" y="1326457"/>
            <a:ext cx="8316486" cy="3585597"/>
          </a:xfrm>
          <a:prstGeom prst="rect">
            <a:avLst/>
          </a:prstGeom>
          <a:noFill/>
        </p:spPr>
        <p:txBody>
          <a:bodyPr wrap="square" rtlCol="0">
            <a:spAutoFit/>
          </a:bodyPr>
          <a:lstStyle/>
          <a:p>
            <a:pPr lvl="0">
              <a:spcBef>
                <a:spcPts val="600"/>
              </a:spcBef>
            </a:pPr>
            <a:r>
              <a:rPr lang="en-US" sz="1600" dirty="0"/>
              <a:t>The matrix presented is the outcome of detailed analyses of hazards, current mitigations (controls) and an assessment of the likelihood and most probable outcome of a hazard event. </a:t>
            </a:r>
          </a:p>
          <a:p>
            <a:pPr lvl="0">
              <a:spcBef>
                <a:spcPts val="600"/>
              </a:spcBef>
            </a:pPr>
            <a:endParaRPr lang="en-US" sz="1600" dirty="0"/>
          </a:p>
          <a:p>
            <a:pPr lvl="0">
              <a:spcBef>
                <a:spcPts val="600"/>
              </a:spcBef>
            </a:pPr>
            <a:r>
              <a:rPr lang="en-US" sz="1600" dirty="0"/>
              <a:t>IT IS CRITICAL that risk assessments are conducted by competent persons in the tasks/business etc. to be assessed</a:t>
            </a:r>
          </a:p>
          <a:p>
            <a:pPr lvl="0">
              <a:spcBef>
                <a:spcPts val="600"/>
              </a:spcBef>
            </a:pPr>
            <a:endParaRPr lang="en-US" sz="1600" dirty="0"/>
          </a:p>
          <a:p>
            <a:pPr lvl="0">
              <a:spcBef>
                <a:spcPts val="600"/>
              </a:spcBef>
            </a:pPr>
            <a:r>
              <a:rPr lang="en-US" sz="1600" dirty="0"/>
              <a:t>It is critical that key stakeholders are engaged in the process – understanding risk from the other side.. </a:t>
            </a:r>
          </a:p>
          <a:p>
            <a:pPr lvl="0">
              <a:spcBef>
                <a:spcPts val="600"/>
              </a:spcBef>
            </a:pPr>
            <a:endParaRPr lang="en-US" sz="1600" dirty="0"/>
          </a:p>
          <a:p>
            <a:pPr lvl="0">
              <a:spcBef>
                <a:spcPts val="600"/>
              </a:spcBef>
            </a:pPr>
            <a:endParaRPr lang="en-US" sz="1600" dirty="0"/>
          </a:p>
          <a:p>
            <a:pPr lvl="0">
              <a:spcBef>
                <a:spcPts val="600"/>
              </a:spcBef>
            </a:pPr>
            <a:endParaRPr lang="en-US" sz="1600" dirty="0"/>
          </a:p>
        </p:txBody>
      </p:sp>
    </p:spTree>
    <p:extLst>
      <p:ext uri="{BB962C8B-B14F-4D97-AF65-F5344CB8AC3E}">
        <p14:creationId xmlns:p14="http://schemas.microsoft.com/office/powerpoint/2010/main" val="788156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EBACF-0E6E-14C3-2D4F-F6FE7C374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817CA4-BADF-75F2-6276-843AB0A683A5}"/>
              </a:ext>
            </a:extLst>
          </p:cNvPr>
          <p:cNvSpPr>
            <a:spLocks noGrp="1"/>
          </p:cNvSpPr>
          <p:nvPr>
            <p:ph type="title"/>
          </p:nvPr>
        </p:nvSpPr>
        <p:spPr>
          <a:xfrm>
            <a:off x="353476" y="-76200"/>
            <a:ext cx="8561924" cy="973761"/>
          </a:xfrm>
        </p:spPr>
        <p:txBody>
          <a:bodyPr>
            <a:normAutofit/>
          </a:bodyPr>
          <a:lstStyle/>
          <a:p>
            <a:r>
              <a:rPr lang="en-US" sz="2800" dirty="0">
                <a:latin typeface="Arial"/>
                <a:cs typeface="Arial"/>
              </a:rPr>
              <a:t>Risk Assessment methodologies</a:t>
            </a:r>
            <a:endParaRPr lang="en-US" sz="1800" dirty="0">
              <a:latin typeface="Arial"/>
              <a:cs typeface="Arial"/>
            </a:endParaRPr>
          </a:p>
        </p:txBody>
      </p:sp>
      <p:sp>
        <p:nvSpPr>
          <p:cNvPr id="6" name="Slide Number Placeholder 5">
            <a:extLst>
              <a:ext uri="{FF2B5EF4-FFF2-40B4-BE49-F238E27FC236}">
                <a16:creationId xmlns:a16="http://schemas.microsoft.com/office/drawing/2014/main" id="{84562B6D-C74D-411F-8341-16326B36B250}"/>
              </a:ext>
            </a:extLst>
          </p:cNvPr>
          <p:cNvSpPr>
            <a:spLocks noGrp="1"/>
          </p:cNvSpPr>
          <p:nvPr>
            <p:ph type="sldNum" sz="quarter" idx="12"/>
          </p:nvPr>
        </p:nvSpPr>
        <p:spPr/>
        <p:txBody>
          <a:bodyPr/>
          <a:lstStyle/>
          <a:p>
            <a:r>
              <a:rPr lang="nb-NO"/>
              <a:t>Page </a:t>
            </a:r>
            <a:fld id="{62F8C147-E5C9-4E5A-BFDA-02BE385E1D0E}" type="slidenum">
              <a:rPr lang="nb-NO" smtClean="0"/>
              <a:pPr/>
              <a:t>9</a:t>
            </a:fld>
            <a:endParaRPr lang="nb-NO" dirty="0"/>
          </a:p>
        </p:txBody>
      </p:sp>
      <p:sp>
        <p:nvSpPr>
          <p:cNvPr id="8" name="TextBox 7">
            <a:extLst>
              <a:ext uri="{FF2B5EF4-FFF2-40B4-BE49-F238E27FC236}">
                <a16:creationId xmlns:a16="http://schemas.microsoft.com/office/drawing/2014/main" id="{4B389921-0434-E496-77E4-867A1319B177}"/>
              </a:ext>
            </a:extLst>
          </p:cNvPr>
          <p:cNvSpPr txBox="1"/>
          <p:nvPr/>
        </p:nvSpPr>
        <p:spPr>
          <a:xfrm>
            <a:off x="413757" y="1326457"/>
            <a:ext cx="4960638" cy="584775"/>
          </a:xfrm>
          <a:prstGeom prst="rect">
            <a:avLst/>
          </a:prstGeom>
          <a:noFill/>
        </p:spPr>
        <p:txBody>
          <a:bodyPr wrap="square" rtlCol="0">
            <a:spAutoFit/>
          </a:bodyPr>
          <a:lstStyle/>
          <a:p>
            <a:pPr lvl="0">
              <a:spcBef>
                <a:spcPts val="600"/>
              </a:spcBef>
            </a:pPr>
            <a:r>
              <a:rPr lang="en-US" sz="1600" dirty="0"/>
              <a:t>This presentation primarily looks at semiquantitative assessment</a:t>
            </a:r>
          </a:p>
        </p:txBody>
      </p:sp>
      <p:sp>
        <p:nvSpPr>
          <p:cNvPr id="3" name="TextBox 2">
            <a:extLst>
              <a:ext uri="{FF2B5EF4-FFF2-40B4-BE49-F238E27FC236}">
                <a16:creationId xmlns:a16="http://schemas.microsoft.com/office/drawing/2014/main" id="{CA1840C6-1B6C-6620-B565-AC3BD972D21E}"/>
              </a:ext>
            </a:extLst>
          </p:cNvPr>
          <p:cNvSpPr txBox="1"/>
          <p:nvPr/>
        </p:nvSpPr>
        <p:spPr>
          <a:xfrm>
            <a:off x="476195" y="2233969"/>
            <a:ext cx="8316486" cy="830997"/>
          </a:xfrm>
          <a:prstGeom prst="rect">
            <a:avLst/>
          </a:prstGeom>
          <a:noFill/>
        </p:spPr>
        <p:txBody>
          <a:bodyPr wrap="square" rtlCol="0">
            <a:spAutoFit/>
          </a:bodyPr>
          <a:lstStyle/>
          <a:p>
            <a:pPr lvl="0">
              <a:spcBef>
                <a:spcPts val="600"/>
              </a:spcBef>
            </a:pPr>
            <a:r>
              <a:rPr lang="en-US" sz="1600" dirty="0"/>
              <a:t>We will look a three-by-three matrix, however I prefer a five by five, that gives more granularity. There is too much debate on the numbering system in industry, it is simply important that as the risk gets higher, the numbers get higher. </a:t>
            </a:r>
          </a:p>
        </p:txBody>
      </p:sp>
      <p:pic>
        <p:nvPicPr>
          <p:cNvPr id="10" name="Picture 9">
            <a:extLst>
              <a:ext uri="{FF2B5EF4-FFF2-40B4-BE49-F238E27FC236}">
                <a16:creationId xmlns:a16="http://schemas.microsoft.com/office/drawing/2014/main" id="{326FE2FD-497D-1A78-BF24-00E89ADB4BBF}"/>
              </a:ext>
            </a:extLst>
          </p:cNvPr>
          <p:cNvPicPr>
            <a:picLocks noChangeAspect="1"/>
          </p:cNvPicPr>
          <p:nvPr/>
        </p:nvPicPr>
        <p:blipFill>
          <a:blip r:embed="rId3"/>
          <a:stretch>
            <a:fillRect/>
          </a:stretch>
        </p:blipFill>
        <p:spPr>
          <a:xfrm>
            <a:off x="5374395" y="1014606"/>
            <a:ext cx="3355848" cy="1300810"/>
          </a:xfrm>
          <a:prstGeom prst="rect">
            <a:avLst/>
          </a:prstGeom>
        </p:spPr>
      </p:pic>
      <p:graphicFrame>
        <p:nvGraphicFramePr>
          <p:cNvPr id="12" name="Table 11">
            <a:extLst>
              <a:ext uri="{FF2B5EF4-FFF2-40B4-BE49-F238E27FC236}">
                <a16:creationId xmlns:a16="http://schemas.microsoft.com/office/drawing/2014/main" id="{097DE36C-8AA9-E316-B7AF-7A0C60E6A4AB}"/>
              </a:ext>
            </a:extLst>
          </p:cNvPr>
          <p:cNvGraphicFramePr>
            <a:graphicFrameLocks noGrp="1"/>
          </p:cNvGraphicFramePr>
          <p:nvPr>
            <p:extLst>
              <p:ext uri="{D42A27DB-BD31-4B8C-83A1-F6EECF244321}">
                <p14:modId xmlns:p14="http://schemas.microsoft.com/office/powerpoint/2010/main" val="4003332832"/>
              </p:ext>
            </p:extLst>
          </p:nvPr>
        </p:nvGraphicFramePr>
        <p:xfrm>
          <a:off x="1828800" y="3429000"/>
          <a:ext cx="6096000" cy="2225040"/>
        </p:xfrm>
        <a:graphic>
          <a:graphicData uri="http://schemas.openxmlformats.org/drawingml/2006/table">
            <a:tbl>
              <a:tblPr firstRow="1" bandRow="1">
                <a:tableStyleId>{5940675A-B579-460E-94D1-54222C63F5DA}</a:tableStyleId>
              </a:tblPr>
              <a:tblGrid>
                <a:gridCol w="1016000">
                  <a:extLst>
                    <a:ext uri="{9D8B030D-6E8A-4147-A177-3AD203B41FA5}">
                      <a16:colId xmlns:a16="http://schemas.microsoft.com/office/drawing/2014/main" val="717441423"/>
                    </a:ext>
                  </a:extLst>
                </a:gridCol>
                <a:gridCol w="1016000">
                  <a:extLst>
                    <a:ext uri="{9D8B030D-6E8A-4147-A177-3AD203B41FA5}">
                      <a16:colId xmlns:a16="http://schemas.microsoft.com/office/drawing/2014/main" val="2989577090"/>
                    </a:ext>
                  </a:extLst>
                </a:gridCol>
                <a:gridCol w="1016000">
                  <a:extLst>
                    <a:ext uri="{9D8B030D-6E8A-4147-A177-3AD203B41FA5}">
                      <a16:colId xmlns:a16="http://schemas.microsoft.com/office/drawing/2014/main" val="996639692"/>
                    </a:ext>
                  </a:extLst>
                </a:gridCol>
                <a:gridCol w="1016000">
                  <a:extLst>
                    <a:ext uri="{9D8B030D-6E8A-4147-A177-3AD203B41FA5}">
                      <a16:colId xmlns:a16="http://schemas.microsoft.com/office/drawing/2014/main" val="1925073546"/>
                    </a:ext>
                  </a:extLst>
                </a:gridCol>
                <a:gridCol w="1016000">
                  <a:extLst>
                    <a:ext uri="{9D8B030D-6E8A-4147-A177-3AD203B41FA5}">
                      <a16:colId xmlns:a16="http://schemas.microsoft.com/office/drawing/2014/main" val="3026101450"/>
                    </a:ext>
                  </a:extLst>
                </a:gridCol>
                <a:gridCol w="1016000">
                  <a:extLst>
                    <a:ext uri="{9D8B030D-6E8A-4147-A177-3AD203B41FA5}">
                      <a16:colId xmlns:a16="http://schemas.microsoft.com/office/drawing/2014/main" val="4009415663"/>
                    </a:ext>
                  </a:extLst>
                </a:gridCol>
              </a:tblGrid>
              <a:tr h="370840">
                <a:tc>
                  <a:txBody>
                    <a:bodyPr/>
                    <a:lstStyle/>
                    <a:p>
                      <a:pPr algn="ctr"/>
                      <a:endParaRPr lang="en-GB" dirty="0"/>
                    </a:p>
                  </a:txBody>
                  <a:tcPr/>
                </a:tc>
                <a:tc>
                  <a:txBody>
                    <a:bodyPr/>
                    <a:lstStyle/>
                    <a:p>
                      <a:pPr algn="ctr"/>
                      <a:r>
                        <a:rPr lang="en-US" dirty="0"/>
                        <a:t>1</a:t>
                      </a:r>
                      <a:endParaRPr lang="en-GB" dirty="0"/>
                    </a:p>
                  </a:txBody>
                  <a:tcPr/>
                </a:tc>
                <a:tc>
                  <a:txBody>
                    <a:bodyPr/>
                    <a:lstStyle/>
                    <a:p>
                      <a:pPr algn="ctr"/>
                      <a:r>
                        <a:rPr lang="en-US" dirty="0"/>
                        <a:t>2</a:t>
                      </a:r>
                      <a:endParaRPr lang="en-GB" dirty="0"/>
                    </a:p>
                  </a:txBody>
                  <a:tcPr/>
                </a:tc>
                <a:tc>
                  <a:txBody>
                    <a:bodyPr/>
                    <a:lstStyle/>
                    <a:p>
                      <a:pPr algn="ctr"/>
                      <a:r>
                        <a:rPr lang="en-US" dirty="0"/>
                        <a:t>3</a:t>
                      </a:r>
                      <a:endParaRPr lang="en-GB" dirty="0"/>
                    </a:p>
                  </a:txBody>
                  <a:tcPr/>
                </a:tc>
                <a:tc>
                  <a:txBody>
                    <a:bodyPr/>
                    <a:lstStyle/>
                    <a:p>
                      <a:pPr algn="ctr"/>
                      <a:r>
                        <a:rPr lang="en-US" dirty="0"/>
                        <a:t>4</a:t>
                      </a:r>
                      <a:endParaRPr lang="en-GB" dirty="0"/>
                    </a:p>
                  </a:txBody>
                  <a:tcPr/>
                </a:tc>
                <a:tc>
                  <a:txBody>
                    <a:bodyPr/>
                    <a:lstStyle/>
                    <a:p>
                      <a:pPr algn="ctr"/>
                      <a:r>
                        <a:rPr lang="en-US" dirty="0"/>
                        <a:t>5</a:t>
                      </a:r>
                      <a:endParaRPr lang="en-GB" dirty="0"/>
                    </a:p>
                  </a:txBody>
                  <a:tcPr/>
                </a:tc>
                <a:extLst>
                  <a:ext uri="{0D108BD9-81ED-4DB2-BD59-A6C34878D82A}">
                    <a16:rowId xmlns:a16="http://schemas.microsoft.com/office/drawing/2014/main" val="405733169"/>
                  </a:ext>
                </a:extLst>
              </a:tr>
              <a:tr h="370840">
                <a:tc>
                  <a:txBody>
                    <a:bodyPr/>
                    <a:lstStyle/>
                    <a:p>
                      <a:pPr algn="ctr"/>
                      <a:r>
                        <a:rPr lang="en-US" dirty="0"/>
                        <a:t>5</a:t>
                      </a:r>
                      <a:endParaRPr lang="en-GB" dirty="0"/>
                    </a:p>
                  </a:txBody>
                  <a:tcPr/>
                </a:tc>
                <a:tc>
                  <a:txBody>
                    <a:bodyPr/>
                    <a:lstStyle/>
                    <a:p>
                      <a:pPr algn="ctr"/>
                      <a:r>
                        <a:rPr lang="en-US" dirty="0"/>
                        <a:t>7</a:t>
                      </a:r>
                      <a:endParaRPr lang="en-GB" dirty="0"/>
                    </a:p>
                  </a:txBody>
                  <a:tcPr>
                    <a:solidFill>
                      <a:srgbClr val="FFFF00"/>
                    </a:solidFill>
                  </a:tcPr>
                </a:tc>
                <a:tc>
                  <a:txBody>
                    <a:bodyPr/>
                    <a:lstStyle/>
                    <a:p>
                      <a:pPr algn="ctr"/>
                      <a:r>
                        <a:rPr lang="en-US" dirty="0"/>
                        <a:t>8</a:t>
                      </a:r>
                      <a:endParaRPr lang="en-GB" dirty="0"/>
                    </a:p>
                  </a:txBody>
                  <a:tcPr>
                    <a:solidFill>
                      <a:srgbClr val="FF0000"/>
                    </a:solidFill>
                  </a:tcPr>
                </a:tc>
                <a:tc>
                  <a:txBody>
                    <a:bodyPr/>
                    <a:lstStyle/>
                    <a:p>
                      <a:pPr algn="ctr"/>
                      <a:r>
                        <a:rPr lang="en-US" dirty="0"/>
                        <a:t>9</a:t>
                      </a:r>
                      <a:endParaRPr lang="en-GB" dirty="0"/>
                    </a:p>
                  </a:txBody>
                  <a:tcPr>
                    <a:solidFill>
                      <a:srgbClr val="FF0000"/>
                    </a:solidFill>
                  </a:tcPr>
                </a:tc>
                <a:tc>
                  <a:txBody>
                    <a:bodyPr/>
                    <a:lstStyle/>
                    <a:p>
                      <a:pPr algn="ctr"/>
                      <a:r>
                        <a:rPr lang="en-US" dirty="0"/>
                        <a:t>10</a:t>
                      </a:r>
                      <a:endParaRPr lang="en-GB" dirty="0"/>
                    </a:p>
                  </a:txBody>
                  <a:tcPr>
                    <a:solidFill>
                      <a:srgbClr val="FF0000"/>
                    </a:solidFill>
                  </a:tcPr>
                </a:tc>
                <a:tc>
                  <a:txBody>
                    <a:bodyPr/>
                    <a:lstStyle/>
                    <a:p>
                      <a:pPr algn="ctr"/>
                      <a:r>
                        <a:rPr lang="en-US" dirty="0"/>
                        <a:t>11</a:t>
                      </a:r>
                      <a:endParaRPr lang="en-GB" dirty="0"/>
                    </a:p>
                  </a:txBody>
                  <a:tcPr>
                    <a:solidFill>
                      <a:srgbClr val="FF0000"/>
                    </a:solidFill>
                  </a:tcPr>
                </a:tc>
                <a:extLst>
                  <a:ext uri="{0D108BD9-81ED-4DB2-BD59-A6C34878D82A}">
                    <a16:rowId xmlns:a16="http://schemas.microsoft.com/office/drawing/2014/main" val="306996407"/>
                  </a:ext>
                </a:extLst>
              </a:tr>
              <a:tr h="370840">
                <a:tc>
                  <a:txBody>
                    <a:bodyPr/>
                    <a:lstStyle/>
                    <a:p>
                      <a:pPr algn="ctr"/>
                      <a:r>
                        <a:rPr lang="en-US" dirty="0"/>
                        <a:t>4</a:t>
                      </a:r>
                      <a:endParaRPr lang="en-GB" dirty="0"/>
                    </a:p>
                  </a:txBody>
                  <a:tcPr/>
                </a:tc>
                <a:tc>
                  <a:txBody>
                    <a:bodyPr/>
                    <a:lstStyle/>
                    <a:p>
                      <a:pPr algn="ctr"/>
                      <a:r>
                        <a:rPr lang="en-US" dirty="0"/>
                        <a:t>5</a:t>
                      </a:r>
                      <a:endParaRPr lang="en-GB" dirty="0"/>
                    </a:p>
                  </a:txBody>
                  <a:tcPr>
                    <a:solidFill>
                      <a:srgbClr val="FFFF00"/>
                    </a:solidFill>
                  </a:tcPr>
                </a:tc>
                <a:tc>
                  <a:txBody>
                    <a:bodyPr/>
                    <a:lstStyle/>
                    <a:p>
                      <a:pPr algn="ctr"/>
                      <a:r>
                        <a:rPr lang="en-US" dirty="0"/>
                        <a:t>7</a:t>
                      </a:r>
                      <a:endParaRPr lang="en-GB" dirty="0"/>
                    </a:p>
                  </a:txBody>
                  <a:tcPr>
                    <a:solidFill>
                      <a:srgbClr val="FFFF00"/>
                    </a:solidFill>
                  </a:tcPr>
                </a:tc>
                <a:tc>
                  <a:txBody>
                    <a:bodyPr/>
                    <a:lstStyle/>
                    <a:p>
                      <a:pPr algn="ctr"/>
                      <a:r>
                        <a:rPr lang="en-US" dirty="0">
                          <a:solidFill>
                            <a:schemeClr val="tx1"/>
                          </a:solidFill>
                        </a:rPr>
                        <a:t>8</a:t>
                      </a:r>
                      <a:endParaRPr lang="en-GB" dirty="0">
                        <a:solidFill>
                          <a:schemeClr val="tx1"/>
                        </a:solidFill>
                      </a:endParaRPr>
                    </a:p>
                  </a:txBody>
                  <a:tcPr>
                    <a:solidFill>
                      <a:srgbClr val="FF0000"/>
                    </a:solidFill>
                  </a:tcPr>
                </a:tc>
                <a:tc>
                  <a:txBody>
                    <a:bodyPr/>
                    <a:lstStyle/>
                    <a:p>
                      <a:pPr algn="ctr"/>
                      <a:r>
                        <a:rPr lang="en-US" dirty="0">
                          <a:solidFill>
                            <a:schemeClr val="tx1"/>
                          </a:solidFill>
                        </a:rPr>
                        <a:t>9</a:t>
                      </a:r>
                      <a:endParaRPr lang="en-GB" dirty="0">
                        <a:solidFill>
                          <a:schemeClr val="tx1"/>
                        </a:solidFill>
                      </a:endParaRPr>
                    </a:p>
                  </a:txBody>
                  <a:tcPr>
                    <a:solidFill>
                      <a:srgbClr val="FF0000"/>
                    </a:solidFill>
                  </a:tcPr>
                </a:tc>
                <a:tc>
                  <a:txBody>
                    <a:bodyPr/>
                    <a:lstStyle/>
                    <a:p>
                      <a:pPr algn="ctr"/>
                      <a:r>
                        <a:rPr lang="en-US" dirty="0">
                          <a:solidFill>
                            <a:schemeClr val="tx1"/>
                          </a:solidFill>
                        </a:rPr>
                        <a:t>10</a:t>
                      </a:r>
                      <a:endParaRPr lang="en-GB" dirty="0">
                        <a:solidFill>
                          <a:schemeClr val="tx1"/>
                        </a:solidFill>
                      </a:endParaRPr>
                    </a:p>
                  </a:txBody>
                  <a:tcPr>
                    <a:solidFill>
                      <a:srgbClr val="FF0000"/>
                    </a:solidFill>
                  </a:tcPr>
                </a:tc>
                <a:extLst>
                  <a:ext uri="{0D108BD9-81ED-4DB2-BD59-A6C34878D82A}">
                    <a16:rowId xmlns:a16="http://schemas.microsoft.com/office/drawing/2014/main" val="3611652413"/>
                  </a:ext>
                </a:extLst>
              </a:tr>
              <a:tr h="370840">
                <a:tc>
                  <a:txBody>
                    <a:bodyPr/>
                    <a:lstStyle/>
                    <a:p>
                      <a:pPr algn="ctr"/>
                      <a:r>
                        <a:rPr lang="en-US" dirty="0"/>
                        <a:t>3</a:t>
                      </a:r>
                      <a:endParaRPr lang="en-GB" dirty="0"/>
                    </a:p>
                  </a:txBody>
                  <a:tcPr/>
                </a:tc>
                <a:tc>
                  <a:txBody>
                    <a:bodyPr/>
                    <a:lstStyle/>
                    <a:p>
                      <a:pPr algn="ctr"/>
                      <a:r>
                        <a:rPr lang="en-US" dirty="0"/>
                        <a:t>3</a:t>
                      </a:r>
                      <a:endParaRPr lang="en-GB" dirty="0"/>
                    </a:p>
                  </a:txBody>
                  <a:tcPr>
                    <a:solidFill>
                      <a:srgbClr val="92D050"/>
                    </a:solidFill>
                  </a:tcPr>
                </a:tc>
                <a:tc>
                  <a:txBody>
                    <a:bodyPr/>
                    <a:lstStyle/>
                    <a:p>
                      <a:pPr algn="ctr"/>
                      <a:r>
                        <a:rPr lang="en-US" dirty="0"/>
                        <a:t>5</a:t>
                      </a:r>
                      <a:endParaRPr lang="en-GB" dirty="0"/>
                    </a:p>
                  </a:txBody>
                  <a:tcPr>
                    <a:solidFill>
                      <a:srgbClr val="FFFF00"/>
                    </a:solidFill>
                  </a:tcPr>
                </a:tc>
                <a:tc>
                  <a:txBody>
                    <a:bodyPr/>
                    <a:lstStyle/>
                    <a:p>
                      <a:pPr algn="ctr"/>
                      <a:r>
                        <a:rPr lang="en-US" dirty="0"/>
                        <a:t>7</a:t>
                      </a:r>
                      <a:endParaRPr lang="en-GB" dirty="0"/>
                    </a:p>
                  </a:txBody>
                  <a:tcPr>
                    <a:solidFill>
                      <a:srgbClr val="FFFF00"/>
                    </a:solidFill>
                  </a:tcPr>
                </a:tc>
                <a:tc>
                  <a:txBody>
                    <a:bodyPr/>
                    <a:lstStyle/>
                    <a:p>
                      <a:pPr algn="ctr"/>
                      <a:r>
                        <a:rPr lang="en-US" dirty="0"/>
                        <a:t>8</a:t>
                      </a:r>
                      <a:endParaRPr lang="en-GB" dirty="0"/>
                    </a:p>
                  </a:txBody>
                  <a:tcPr>
                    <a:solidFill>
                      <a:srgbClr val="FF0000"/>
                    </a:solidFill>
                  </a:tcPr>
                </a:tc>
                <a:tc>
                  <a:txBody>
                    <a:bodyPr/>
                    <a:lstStyle/>
                    <a:p>
                      <a:pPr algn="ctr"/>
                      <a:r>
                        <a:rPr lang="en-US" dirty="0"/>
                        <a:t>9</a:t>
                      </a:r>
                      <a:endParaRPr lang="en-GB" dirty="0"/>
                    </a:p>
                  </a:txBody>
                  <a:tcPr>
                    <a:solidFill>
                      <a:srgbClr val="FF0000"/>
                    </a:solidFill>
                  </a:tcPr>
                </a:tc>
                <a:extLst>
                  <a:ext uri="{0D108BD9-81ED-4DB2-BD59-A6C34878D82A}">
                    <a16:rowId xmlns:a16="http://schemas.microsoft.com/office/drawing/2014/main" val="1295914093"/>
                  </a:ext>
                </a:extLst>
              </a:tr>
              <a:tr h="370840">
                <a:tc>
                  <a:txBody>
                    <a:bodyPr/>
                    <a:lstStyle/>
                    <a:p>
                      <a:pPr algn="ctr"/>
                      <a:r>
                        <a:rPr lang="en-US" dirty="0"/>
                        <a:t>2</a:t>
                      </a:r>
                      <a:endParaRPr lang="en-GB" dirty="0"/>
                    </a:p>
                  </a:txBody>
                  <a:tcPr/>
                </a:tc>
                <a:tc>
                  <a:txBody>
                    <a:bodyPr/>
                    <a:lstStyle/>
                    <a:p>
                      <a:pPr algn="ctr"/>
                      <a:r>
                        <a:rPr lang="en-US" dirty="0"/>
                        <a:t>2</a:t>
                      </a:r>
                      <a:endParaRPr lang="en-GB" dirty="0"/>
                    </a:p>
                  </a:txBody>
                  <a:tcPr>
                    <a:solidFill>
                      <a:srgbClr val="92D050"/>
                    </a:solidFill>
                  </a:tcPr>
                </a:tc>
                <a:tc>
                  <a:txBody>
                    <a:bodyPr/>
                    <a:lstStyle/>
                    <a:p>
                      <a:pPr algn="ctr"/>
                      <a:r>
                        <a:rPr lang="en-US" dirty="0"/>
                        <a:t>3</a:t>
                      </a:r>
                      <a:endParaRPr lang="en-GB" dirty="0"/>
                    </a:p>
                  </a:txBody>
                  <a:tcPr>
                    <a:solidFill>
                      <a:srgbClr val="92D050"/>
                    </a:solidFill>
                  </a:tcPr>
                </a:tc>
                <a:tc>
                  <a:txBody>
                    <a:bodyPr/>
                    <a:lstStyle/>
                    <a:p>
                      <a:pPr algn="ctr"/>
                      <a:r>
                        <a:rPr lang="en-US" dirty="0"/>
                        <a:t>5</a:t>
                      </a:r>
                      <a:endParaRPr lang="en-GB" dirty="0"/>
                    </a:p>
                  </a:txBody>
                  <a:tcPr>
                    <a:solidFill>
                      <a:srgbClr val="FFFF00"/>
                    </a:solidFill>
                  </a:tcPr>
                </a:tc>
                <a:tc>
                  <a:txBody>
                    <a:bodyPr/>
                    <a:lstStyle/>
                    <a:p>
                      <a:pPr algn="ctr"/>
                      <a:r>
                        <a:rPr lang="en-US" dirty="0"/>
                        <a:t>6</a:t>
                      </a:r>
                      <a:endParaRPr lang="en-GB" dirty="0"/>
                    </a:p>
                  </a:txBody>
                  <a:tcPr>
                    <a:solidFill>
                      <a:srgbClr val="FFFF00"/>
                    </a:solidFill>
                  </a:tcPr>
                </a:tc>
                <a:tc>
                  <a:txBody>
                    <a:bodyPr/>
                    <a:lstStyle/>
                    <a:p>
                      <a:pPr algn="ctr"/>
                      <a:r>
                        <a:rPr lang="en-US" dirty="0"/>
                        <a:t>7</a:t>
                      </a:r>
                      <a:endParaRPr lang="en-GB" dirty="0"/>
                    </a:p>
                  </a:txBody>
                  <a:tcPr>
                    <a:solidFill>
                      <a:srgbClr val="FFFF00"/>
                    </a:solidFill>
                  </a:tcPr>
                </a:tc>
                <a:extLst>
                  <a:ext uri="{0D108BD9-81ED-4DB2-BD59-A6C34878D82A}">
                    <a16:rowId xmlns:a16="http://schemas.microsoft.com/office/drawing/2014/main" val="1817674132"/>
                  </a:ext>
                </a:extLst>
              </a:tr>
              <a:tr h="370840">
                <a:tc>
                  <a:txBody>
                    <a:bodyPr/>
                    <a:lstStyle/>
                    <a:p>
                      <a:pPr algn="ctr"/>
                      <a:r>
                        <a:rPr lang="en-US" dirty="0"/>
                        <a:t>1</a:t>
                      </a:r>
                      <a:endParaRPr lang="en-GB" dirty="0"/>
                    </a:p>
                  </a:txBody>
                  <a:tcPr/>
                </a:tc>
                <a:tc>
                  <a:txBody>
                    <a:bodyPr/>
                    <a:lstStyle/>
                    <a:p>
                      <a:pPr algn="ctr"/>
                      <a:r>
                        <a:rPr lang="en-US" dirty="0"/>
                        <a:t>1</a:t>
                      </a:r>
                      <a:endParaRPr lang="en-GB" dirty="0"/>
                    </a:p>
                  </a:txBody>
                  <a:tcPr>
                    <a:solidFill>
                      <a:srgbClr val="92D050"/>
                    </a:solidFill>
                  </a:tcPr>
                </a:tc>
                <a:tc>
                  <a:txBody>
                    <a:bodyPr/>
                    <a:lstStyle/>
                    <a:p>
                      <a:pPr algn="ctr"/>
                      <a:r>
                        <a:rPr lang="en-US" dirty="0"/>
                        <a:t>2</a:t>
                      </a:r>
                      <a:endParaRPr lang="en-GB" dirty="0"/>
                    </a:p>
                  </a:txBody>
                  <a:tcPr>
                    <a:solidFill>
                      <a:srgbClr val="92D050"/>
                    </a:solidFill>
                  </a:tcPr>
                </a:tc>
                <a:tc>
                  <a:txBody>
                    <a:bodyPr/>
                    <a:lstStyle/>
                    <a:p>
                      <a:pPr algn="ctr"/>
                      <a:r>
                        <a:rPr lang="en-US" dirty="0"/>
                        <a:t>3</a:t>
                      </a:r>
                      <a:endParaRPr lang="en-GB" dirty="0"/>
                    </a:p>
                  </a:txBody>
                  <a:tcPr>
                    <a:solidFill>
                      <a:srgbClr val="92D050"/>
                    </a:solidFill>
                  </a:tcPr>
                </a:tc>
                <a:tc>
                  <a:txBody>
                    <a:bodyPr/>
                    <a:lstStyle/>
                    <a:p>
                      <a:pPr algn="ctr"/>
                      <a:r>
                        <a:rPr lang="en-US" dirty="0"/>
                        <a:t>4</a:t>
                      </a:r>
                      <a:endParaRPr lang="en-GB" dirty="0"/>
                    </a:p>
                  </a:txBody>
                  <a:tcPr>
                    <a:solidFill>
                      <a:srgbClr val="92D050"/>
                    </a:solidFill>
                  </a:tcPr>
                </a:tc>
                <a:tc>
                  <a:txBody>
                    <a:bodyPr/>
                    <a:lstStyle/>
                    <a:p>
                      <a:pPr algn="ctr"/>
                      <a:r>
                        <a:rPr lang="en-US" dirty="0"/>
                        <a:t>5</a:t>
                      </a:r>
                      <a:endParaRPr lang="en-GB" dirty="0"/>
                    </a:p>
                  </a:txBody>
                  <a:tcPr>
                    <a:solidFill>
                      <a:srgbClr val="FFFF00"/>
                    </a:solidFill>
                  </a:tcPr>
                </a:tc>
                <a:extLst>
                  <a:ext uri="{0D108BD9-81ED-4DB2-BD59-A6C34878D82A}">
                    <a16:rowId xmlns:a16="http://schemas.microsoft.com/office/drawing/2014/main" val="1728149108"/>
                  </a:ext>
                </a:extLst>
              </a:tr>
            </a:tbl>
          </a:graphicData>
        </a:graphic>
      </p:graphicFrame>
    </p:spTree>
    <p:extLst>
      <p:ext uri="{BB962C8B-B14F-4D97-AF65-F5344CB8AC3E}">
        <p14:creationId xmlns:p14="http://schemas.microsoft.com/office/powerpoint/2010/main" val="4248608567"/>
      </p:ext>
    </p:extLst>
  </p:cSld>
  <p:clrMapOvr>
    <a:masterClrMapping/>
  </p:clrMapOvr>
</p:sld>
</file>

<file path=ppt/theme/theme1.xml><?xml version="1.0" encoding="utf-8"?>
<a:theme xmlns:a="http://schemas.openxmlformats.org/drawingml/2006/main" name="blank">
  <a:themeElements>
    <a:clrScheme name="DNO PPT">
      <a:dk1>
        <a:sysClr val="windowText" lastClr="000000"/>
      </a:dk1>
      <a:lt1>
        <a:sysClr val="window" lastClr="FFFFFF"/>
      </a:lt1>
      <a:dk2>
        <a:srgbClr val="01548A"/>
      </a:dk2>
      <a:lt2>
        <a:srgbClr val="CCCCCC"/>
      </a:lt2>
      <a:accent1>
        <a:srgbClr val="131313"/>
      </a:accent1>
      <a:accent2>
        <a:srgbClr val="CCCCCC"/>
      </a:accent2>
      <a:accent3>
        <a:srgbClr val="01548A"/>
      </a:accent3>
      <a:accent4>
        <a:srgbClr val="BDE6E8"/>
      </a:accent4>
      <a:accent5>
        <a:srgbClr val="DC271E"/>
      </a:accent5>
      <a:accent6>
        <a:srgbClr val="979FA2"/>
      </a:accent6>
      <a:hlink>
        <a:srgbClr val="0000FF"/>
      </a:hlink>
      <a:folHlink>
        <a:srgbClr val="800080"/>
      </a:folHlink>
    </a:clrScheme>
    <a:fontScheme name="DNO">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SSE Committee - 5 November 2014 (4).potx" id="{4715C731-FCFD-4B54-85C5-8A7F80FC9343}" vid="{471200A1-1553-45F1-9033-79A66A9DE7A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HSSE Committee - 5 November 2014 (4)</Template>
  <TotalTime>16103</TotalTime>
  <Words>3353</Words>
  <Application>Microsoft Office PowerPoint</Application>
  <PresentationFormat>On-screen Show (4:3)</PresentationFormat>
  <Paragraphs>535</Paragraphs>
  <Slides>33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Georgia</vt:lpstr>
      <vt:lpstr>blank</vt:lpstr>
      <vt:lpstr>Getting comfortable with risk assessment Free training material </vt:lpstr>
      <vt:lpstr>Introductory statement</vt:lpstr>
      <vt:lpstr>Learning outcomes</vt:lpstr>
      <vt:lpstr>The Flow Chart – company success factors</vt:lpstr>
      <vt:lpstr>The Flow Chart – risk assessment</vt:lpstr>
      <vt:lpstr>Why assess risk?</vt:lpstr>
      <vt:lpstr>Risk Assessment methodologies</vt:lpstr>
      <vt:lpstr>Risk Assessment Matrices</vt:lpstr>
      <vt:lpstr>Risk Assessment methodologies</vt:lpstr>
      <vt:lpstr>Hazards and hazard events/effects</vt:lpstr>
      <vt:lpstr>Hazard categories</vt:lpstr>
      <vt:lpstr>Probability or Likelihood</vt:lpstr>
      <vt:lpstr>Worst case or worst probable – the debate</vt:lpstr>
      <vt:lpstr>Impact/consequence</vt:lpstr>
      <vt:lpstr>What is risk?</vt:lpstr>
      <vt:lpstr>Assessing risk?</vt:lpstr>
      <vt:lpstr>Reducing risk </vt:lpstr>
      <vt:lpstr>Reducing risk </vt:lpstr>
      <vt:lpstr>Barrier strength</vt:lpstr>
      <vt:lpstr>Risk reduction tools in your organisation(s)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accessing this presentation  For further questions or advice on risk management in addition to: company culture leadership development  incident investigation please email me at: john.slater@jsrladvisory.com or visit my website at jsrladvisory.com   </vt:lpstr>
    </vt:vector>
  </TitlesOfParts>
  <Company>DNO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Slater</dc:creator>
  <dc:description>Template by addpoint.no</dc:description>
  <cp:lastModifiedBy>john slater</cp:lastModifiedBy>
  <cp:revision>468</cp:revision>
  <cp:lastPrinted>2015-10-21T13:22:12Z</cp:lastPrinted>
  <dcterms:created xsi:type="dcterms:W3CDTF">2014-11-17T06:24:17Z</dcterms:created>
  <dcterms:modified xsi:type="dcterms:W3CDTF">2025-09-01T10:23:59Z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by">
    <vt:lpwstr>addpoint.no</vt:lpwstr>
  </property>
</Properties>
</file>